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7" r:id="rId4"/>
    <p:sldId id="259" r:id="rId5"/>
    <p:sldId id="262" r:id="rId6"/>
    <p:sldId id="267" r:id="rId7"/>
    <p:sldId id="270" r:id="rId8"/>
    <p:sldId id="266" r:id="rId9"/>
    <p:sldId id="260" r:id="rId10"/>
    <p:sldId id="274" r:id="rId11"/>
    <p:sldId id="273" r:id="rId12"/>
    <p:sldId id="275" r:id="rId13"/>
    <p:sldId id="276" r:id="rId14"/>
    <p:sldId id="261" r:id="rId15"/>
    <p:sldId id="277" r:id="rId16"/>
    <p:sldId id="263" r:id="rId17"/>
  </p:sldIdLst>
  <p:sldSz cx="18288000" cy="10287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Anek Tamil Condensed Light" pitchFamily="2" charset="0"/>
      <p:regular r:id="rId21"/>
    </p:embeddedFont>
    <p:embeddedFont>
      <p:font typeface="Freesentation 2 ExtraLight" pitchFamily="2" charset="-127"/>
      <p:regular r:id="rId22"/>
    </p:embeddedFont>
    <p:embeddedFont>
      <p:font typeface="Freesentation 3 Light" pitchFamily="2" charset="-127"/>
      <p:regular r:id="rId23"/>
    </p:embeddedFont>
    <p:embeddedFont>
      <p:font typeface="Freesentation 4 Regular" pitchFamily="2" charset="-127"/>
      <p:regular r:id="rId24"/>
    </p:embeddedFont>
    <p:embeddedFont>
      <p:font typeface="Freesentation 5 Medium" pitchFamily="2" charset="-127"/>
      <p:regular r:id="rId25"/>
    </p:embeddedFont>
    <p:embeddedFont>
      <p:font typeface="Freesentation 6 SemiBold" pitchFamily="2" charset="-127"/>
      <p:regular r:id="rId26"/>
      <p:bold r:id="rId27"/>
    </p:embeddedFont>
    <p:embeddedFont>
      <p:font typeface="Freesentation 7 Bold" pitchFamily="2" charset="-127"/>
      <p:bold r:id="rId28"/>
    </p:embeddedFont>
    <p:embeddedFont>
      <p:font typeface="Freesentation 8 ExtraBold" pitchFamily="2" charset="-127"/>
      <p:bold r:id="rId29"/>
    </p:embeddedFont>
    <p:embeddedFont>
      <p:font typeface="Freesentation 9 Black" pitchFamily="2" charset="-127"/>
      <p:bold r:id="rId30"/>
    </p:embeddedFont>
    <p:embeddedFont>
      <p:font typeface="Gmarket Sans Light" panose="02000000000000000000" pitchFamily="2" charset="-128"/>
      <p:regular r:id="rId31"/>
    </p:embeddedFont>
    <p:embeddedFont>
      <p:font typeface="Poppins SemiBold" pitchFamily="2" charset="0"/>
      <p:regular r:id="rId32"/>
      <p:bold r:id="rId33"/>
    </p:embeddedFont>
    <p:embeddedFont>
      <p:font typeface="Pretendard ExtraBold" panose="02000503000000020004" pitchFamily="2" charset="-127"/>
      <p:bold r:id="rId34"/>
    </p:embeddedFont>
    <p:embeddedFont>
      <p:font typeface="Pretendard Medium" panose="02000503000000020004" pitchFamily="2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BFF"/>
    <a:srgbClr val="388DFE"/>
    <a:srgbClr val="262626"/>
    <a:srgbClr val="5908F3"/>
    <a:srgbClr val="FA43B2"/>
    <a:srgbClr val="FF6E4E"/>
    <a:srgbClr val="BC8FF8"/>
    <a:srgbClr val="646464"/>
    <a:srgbClr val="6BC2FD"/>
    <a:srgbClr val="D0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9" autoAdjust="0"/>
    <p:restoredTop sz="96087" autoAdjust="0"/>
  </p:normalViewPr>
  <p:slideViewPr>
    <p:cSldViewPr>
      <p:cViewPr>
        <p:scale>
          <a:sx n="27" d="100"/>
          <a:sy n="27" d="100"/>
        </p:scale>
        <p:origin x="2920" y="1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9AD9-DE74-8945-BAEF-5153D3A4E1D1}" type="datetimeFigureOut">
              <a:rPr kumimoji="1" lang="ko-KR" altLang="en-US" smtClean="0"/>
              <a:t>2025. 4. 24.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B9FBC-054F-3242-9EB8-3EB9FFBE9B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761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B9FBC-054F-3242-9EB8-3EB9FFBE9B6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81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7A5E-C23E-F322-62F9-D8880D9E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8C6815-6CED-C9EE-E595-0D20E9AB1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833430-83E4-677A-0CA5-DF2EFA83E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팀원 구성 </a:t>
            </a:r>
            <a:r>
              <a:rPr kumimoji="1" lang="en-US" altLang="ko-KR" dirty="0"/>
              <a:t>- </a:t>
            </a:r>
            <a:r>
              <a:rPr kumimoji="1" lang="ko-KR" altLang="en-US" dirty="0"/>
              <a:t>팀원 참여도</a:t>
            </a:r>
          </a:p>
          <a:p>
            <a:r>
              <a:rPr kumimoji="1" lang="ko-KR" altLang="en-US" dirty="0"/>
              <a:t>프로젝트 주제</a:t>
            </a:r>
          </a:p>
          <a:p>
            <a:r>
              <a:rPr kumimoji="1" lang="ko-KR" altLang="en-US" dirty="0"/>
              <a:t>주요기능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dirty="0"/>
              <a:t>UX/UI </a:t>
            </a:r>
            <a:r>
              <a:rPr kumimoji="1" lang="ko-KR" altLang="en-US" dirty="0"/>
              <a:t>디자인</a:t>
            </a:r>
          </a:p>
          <a:p>
            <a:r>
              <a:rPr kumimoji="1" lang="ko-KR" altLang="en-US" dirty="0" err="1"/>
              <a:t>온디바이스</a:t>
            </a:r>
            <a:r>
              <a:rPr kumimoji="1" lang="ko-KR" altLang="en-US" dirty="0"/>
              <a:t> </a:t>
            </a:r>
            <a:r>
              <a:rPr kumimoji="1" lang="en" altLang="ko-KR" dirty="0"/>
              <a:t>fit </a:t>
            </a:r>
            <a:r>
              <a:rPr kumimoji="1" lang="ko-KR" altLang="en-US" dirty="0"/>
              <a:t>정도</a:t>
            </a:r>
          </a:p>
          <a:p>
            <a:r>
              <a:rPr kumimoji="1" lang="ko-KR" altLang="en-US" dirty="0"/>
              <a:t>사용하는 </a:t>
            </a:r>
            <a:r>
              <a:rPr kumimoji="1" lang="en" altLang="ko-KR" dirty="0"/>
              <a:t>Qualcomm </a:t>
            </a:r>
            <a:r>
              <a:rPr kumimoji="1" lang="ko-KR" altLang="en-US" dirty="0"/>
              <a:t>모델</a:t>
            </a:r>
          </a:p>
          <a:p>
            <a:r>
              <a:rPr kumimoji="1" lang="ko-KR" altLang="en-US" dirty="0"/>
              <a:t>구현현황 </a:t>
            </a:r>
            <a:r>
              <a:rPr kumimoji="1" lang="en-US" altLang="ko-KR" dirty="0"/>
              <a:t>- </a:t>
            </a:r>
            <a:r>
              <a:rPr kumimoji="1" lang="ko-KR" altLang="en-US" dirty="0"/>
              <a:t>개발 진척도</a:t>
            </a:r>
          </a:p>
          <a:p>
            <a:r>
              <a:rPr kumimoji="1" lang="ko-KR" altLang="en-US" dirty="0"/>
              <a:t>향후계획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910EFE-87F6-21D9-C730-A81BDE1CF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B9FBC-054F-3242-9EB8-3EB9FFBE9B6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284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B9FBC-054F-3242-9EB8-3EB9FFBE9B6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376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프로젝트에서 </a:t>
            </a:r>
            <a:r>
              <a:rPr lang="ko-KR" altLang="en-US" dirty="0" err="1"/>
              <a:t>온디바이스를</a:t>
            </a:r>
            <a:r>
              <a:rPr lang="ko-KR" altLang="en-US" dirty="0"/>
              <a:t> 사용하였을 때의 장점은 막대한 서버비용을 절약할 수 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"</a:t>
            </a:r>
            <a:r>
              <a:rPr lang="ko-KR" altLang="en-US" dirty="0"/>
              <a:t>많은 가맹점이 존재할 때</a:t>
            </a:r>
            <a:r>
              <a:rPr lang="en-US" altLang="ko-KR" dirty="0"/>
              <a:t>, </a:t>
            </a:r>
            <a:r>
              <a:rPr lang="ko-KR" altLang="en-US" dirty="0"/>
              <a:t>서버에서 영상을 분석하게 되면 엄청난 서버비용이 발생합니다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네트워크 대역폭 한계</a:t>
            </a:r>
            <a:r>
              <a:rPr lang="en-US" altLang="ko-KR" dirty="0"/>
              <a:t>, </a:t>
            </a:r>
            <a:r>
              <a:rPr lang="ko-KR" altLang="en-US" dirty="0"/>
              <a:t>데이터 전송 지연</a:t>
            </a:r>
            <a:r>
              <a:rPr lang="en-US" altLang="ko-KR" dirty="0"/>
              <a:t>, </a:t>
            </a:r>
            <a:r>
              <a:rPr lang="ko-KR" altLang="en-US" dirty="0"/>
              <a:t>보안 취약성이 증가하며</a:t>
            </a:r>
            <a:r>
              <a:rPr lang="en-US" altLang="ko-KR" dirty="0"/>
              <a:t>, </a:t>
            </a:r>
            <a:r>
              <a:rPr lang="ko-KR" altLang="en-US" dirty="0"/>
              <a:t>서버 장애 시 전체 시스템이 마비되는 위험이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말단 기기인 </a:t>
            </a:r>
            <a:r>
              <a:rPr lang="en" altLang="ko-KR" dirty="0"/>
              <a:t>CCTV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ko-KR" altLang="en-US" dirty="0" err="1"/>
              <a:t>온디바이스</a:t>
            </a:r>
            <a:r>
              <a:rPr lang="ko-KR" altLang="en-US" dirty="0"/>
              <a:t> </a:t>
            </a:r>
            <a:r>
              <a:rPr lang="en" altLang="ko-KR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적용하여 </a:t>
            </a:r>
            <a:r>
              <a:rPr lang="ko-KR" altLang="en-US" dirty="0" err="1"/>
              <a:t>엣지</a:t>
            </a:r>
            <a:r>
              <a:rPr lang="ko-KR" altLang="en-US" dirty="0"/>
              <a:t> 컴퓨팅 기술을 활용합니다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통해 서버의 부하를 분산시켜 클라우드 의존도를 줄이고</a:t>
            </a:r>
            <a:r>
              <a:rPr lang="en-US" altLang="ko-KR" dirty="0"/>
              <a:t>, </a:t>
            </a:r>
            <a:r>
              <a:rPr lang="ko-KR" altLang="en-US" dirty="0"/>
              <a:t>실시간 처리 성능을 향상시키며</a:t>
            </a:r>
            <a:r>
              <a:rPr lang="en-US" altLang="ko-KR" dirty="0"/>
              <a:t> </a:t>
            </a:r>
            <a:r>
              <a:rPr lang="ko-KR" altLang="en-US" dirty="0"/>
              <a:t>안정적인 운영이 가능한 시스템을 구축했습니다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B9FBC-054F-3242-9EB8-3EB9FFBE9B6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228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283F-EA81-0CCB-158E-B6AC3E09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1B3B2-E01C-89FC-F1AB-8F02752A7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16A962-E42D-4093-07AB-B0A9DB717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1D123-639D-DC1F-914C-613B2E7D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B9FBC-054F-3242-9EB8-3EB9FFBE9B6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3054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B9FBC-054F-3242-9EB8-3EB9FFBE9B6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62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4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64.png"/><Relationship Id="rId5" Type="http://schemas.openxmlformats.org/officeDocument/2006/relationships/image" Target="../media/image57.png"/><Relationship Id="rId10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69.png"/><Relationship Id="rId5" Type="http://schemas.microsoft.com/office/2007/relationships/hdphoto" Target="../media/hdphoto1.wdp"/><Relationship Id="rId15" Type="http://schemas.openxmlformats.org/officeDocument/2006/relationships/image" Target="../media/image72.png"/><Relationship Id="rId10" Type="http://schemas.openxmlformats.org/officeDocument/2006/relationships/image" Target="../media/image10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.png"/><Relationship Id="rId1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.png"/><Relationship Id="rId1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.png"/><Relationship Id="rId5" Type="http://schemas.openxmlformats.org/officeDocument/2006/relationships/image" Target="../media/image23.png"/><Relationship Id="rId1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12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25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0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12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1.png"/><Relationship Id="rId5" Type="http://schemas.openxmlformats.org/officeDocument/2006/relationships/image" Target="../media/image10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12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35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9.png"/><Relationship Id="rId5" Type="http://schemas.openxmlformats.org/officeDocument/2006/relationships/image" Target="../media/image2.png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>
            <a:off x="-1752600" y="7340600"/>
            <a:ext cx="6350000" cy="374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  <a:effectLst>
            <a:outerShdw blurRad="196924" dist="97750" dir="11100000">
              <a:srgbClr val="000000">
                <a:alpha val="10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9000"/>
          </a:blip>
          <a:stretch>
            <a:fillRect/>
          </a:stretch>
        </p:blipFill>
        <p:spPr>
          <a:xfrm rot="10800000">
            <a:off x="7645400" y="6350000"/>
            <a:ext cx="6413500" cy="378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2400" y="3733800"/>
            <a:ext cx="7620000" cy="449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2600" y="2044700"/>
            <a:ext cx="3479800" cy="430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7300" y="2997200"/>
            <a:ext cx="3403600" cy="320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6000" y="5270500"/>
            <a:ext cx="3644900" cy="342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47500" y="5486400"/>
            <a:ext cx="3632200" cy="323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4700" y="8001000"/>
            <a:ext cx="12865100" cy="1600200"/>
          </a:xfrm>
          <a:prstGeom prst="rect">
            <a:avLst/>
          </a:prstGeom>
          <a:effectLst>
            <a:outerShdw blurRad="44634" dist="160029" dir="2700000">
              <a:srgbClr val="000000">
                <a:alpha val="13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300" y="584200"/>
            <a:ext cx="558800" cy="469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12009" y="8953500"/>
            <a:ext cx="841961" cy="24622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just">
              <a:lnSpc>
                <a:spcPct val="99600"/>
              </a:lnSpc>
            </a:pPr>
            <a:r>
              <a:rPr lang="en-US" altLang="ko-KR" sz="1600" u="none" strike="noStrike" dirty="0">
                <a:solidFill>
                  <a:srgbClr val="64646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2071015</a:t>
            </a:r>
            <a:endParaRPr lang="ko-KR" sz="1600" u="none" strike="noStrike" dirty="0">
              <a:solidFill>
                <a:srgbClr val="64646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57697" y="8508829"/>
            <a:ext cx="1977303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just">
              <a:lnSpc>
                <a:spcPct val="99600"/>
              </a:lnSpc>
            </a:pPr>
            <a:r>
              <a:rPr lang="en-US" altLang="ko-KR" sz="2000" b="1" u="none" strike="noStrike" dirty="0" err="1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SangWoo</a:t>
            </a:r>
            <a:r>
              <a:rPr lang="en-US" altLang="ko-KR" sz="2000" b="1" u="none" strike="noStrike" dirty="0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lang="en-US" altLang="ko-KR" sz="2000" b="1" dirty="0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Jeon</a:t>
            </a:r>
            <a:endParaRPr lang="ko-KR" sz="2000" b="1" u="none" strike="noStrike" dirty="0">
              <a:solidFill>
                <a:srgbClr val="378DF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38508" y="8505544"/>
            <a:ext cx="1425006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just">
              <a:lnSpc>
                <a:spcPct val="99600"/>
              </a:lnSpc>
            </a:pPr>
            <a:r>
              <a:rPr lang="en" altLang="ko-KR" sz="2000" b="1" u="none" strike="noStrike" dirty="0" err="1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Sunbin</a:t>
            </a:r>
            <a:r>
              <a:rPr lang="en" altLang="ko-KR" sz="2000" b="1" u="none" strike="noStrike" dirty="0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Lee</a:t>
            </a:r>
            <a:endParaRPr lang="ko-KR" sz="2000" b="1" u="none" strike="noStrike" dirty="0">
              <a:solidFill>
                <a:srgbClr val="378DF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5600" y="8958302"/>
            <a:ext cx="1092200" cy="110799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778EFB"/>
                </a:solidFill>
                <a:latin typeface="Anek Tamil Condensed Light"/>
              </a:rPr>
              <a:t>Store</a:t>
            </a:r>
          </a:p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778EFB"/>
                </a:solidFill>
                <a:latin typeface="Anek Tamil Condensed Light"/>
              </a:rPr>
              <a:t>Shield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3"/>
          <a:srcRect t="24584" r="547" b="34129"/>
          <a:stretch/>
        </p:blipFill>
        <p:spPr>
          <a:xfrm>
            <a:off x="2293195" y="1073030"/>
            <a:ext cx="5860573" cy="82846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487341" y="4551763"/>
            <a:ext cx="8597900" cy="102791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5329"/>
              </a:lnSpc>
            </a:pPr>
            <a:r>
              <a:rPr lang="en" altLang="ko-KR" sz="2800" u="none" strike="noStrike" dirty="0">
                <a:solidFill>
                  <a:srgbClr val="BC8FF8"/>
                </a:solidFill>
                <a:latin typeface="Freesentation 5 Medium" pitchFamily="2" charset="-127"/>
                <a:ea typeface="Freesentation 5 Medium" pitchFamily="2" charset="-127"/>
                <a:cs typeface="Pretendard SemiBold" panose="02000503000000020004" pitchFamily="2" charset="-127"/>
              </a:rPr>
              <a:t>On-Device AI-Based </a:t>
            </a:r>
            <a:br>
              <a:rPr lang="en" altLang="ko-KR" sz="2800" u="none" strike="noStrike" dirty="0">
                <a:solidFill>
                  <a:srgbClr val="2C8DFE"/>
                </a:solidFill>
                <a:latin typeface="Freesentation 5 Medium" pitchFamily="2" charset="-127"/>
                <a:ea typeface="Freesentation 5 Medium" pitchFamily="2" charset="-127"/>
                <a:cs typeface="Pretendard SemiBold" panose="02000503000000020004" pitchFamily="2" charset="-127"/>
              </a:rPr>
            </a:br>
            <a:r>
              <a:rPr lang="en" altLang="ko-KR" sz="2800" u="none" strike="noStrike" dirty="0">
                <a:solidFill>
                  <a:srgbClr val="2C8DFE"/>
                </a:solidFill>
                <a:latin typeface="Freesentation 5 Medium" pitchFamily="2" charset="-127"/>
                <a:ea typeface="Freesentation 5 Medium" pitchFamily="2" charset="-127"/>
                <a:cs typeface="Pretendard SemiBold" panose="02000503000000020004" pitchFamily="2" charset="-127"/>
              </a:rPr>
              <a:t>Smart Unmanned Store Integrated Management System</a:t>
            </a:r>
            <a:endParaRPr lang="ko-KR" sz="2800" u="none" strike="noStrike" dirty="0">
              <a:solidFill>
                <a:srgbClr val="2C8DFE"/>
              </a:solidFill>
              <a:latin typeface="Freesentation 5 Medium" pitchFamily="2" charset="-127"/>
              <a:ea typeface="Freesentation 5 Medium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612009" y="8501400"/>
            <a:ext cx="1780085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just">
              <a:lnSpc>
                <a:spcPct val="99600"/>
              </a:lnSpc>
            </a:pPr>
            <a:r>
              <a:rPr lang="en" altLang="ko-KR" sz="2000" b="1" u="none" strike="noStrike" dirty="0" err="1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HyunDo</a:t>
            </a:r>
            <a:r>
              <a:rPr lang="ko-KR" altLang="en-US" sz="2000" b="1" u="none" strike="noStrike" dirty="0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lang="en-US" altLang="ko-KR" sz="2000" b="1" u="none" strike="noStrike" dirty="0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Y</a:t>
            </a:r>
            <a:r>
              <a:rPr lang="en" altLang="ko-KR" sz="2000" b="1" u="none" strike="noStrike" dirty="0" err="1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oon</a:t>
            </a:r>
            <a:endParaRPr lang="ko-KR" sz="2000" b="1" u="none" strike="noStrike" dirty="0">
              <a:solidFill>
                <a:srgbClr val="378DF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150857" y="8953500"/>
            <a:ext cx="923228" cy="24622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just">
              <a:lnSpc>
                <a:spcPct val="99600"/>
              </a:lnSpc>
            </a:pPr>
            <a:r>
              <a:rPr lang="en-US" altLang="ko-KR" sz="1600" u="none" strike="noStrike" dirty="0">
                <a:solidFill>
                  <a:srgbClr val="64646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2071122</a:t>
            </a:r>
            <a:endParaRPr lang="ko-KR" sz="1600" u="none" strike="noStrike" dirty="0">
              <a:solidFill>
                <a:srgbClr val="64646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349551" y="8953500"/>
            <a:ext cx="925010" cy="24622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just">
              <a:lnSpc>
                <a:spcPct val="99600"/>
              </a:lnSpc>
            </a:pPr>
            <a:r>
              <a:rPr lang="en-US" altLang="ko-KR" sz="1600" u="none" strike="noStrike" dirty="0">
                <a:solidFill>
                  <a:srgbClr val="64646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2071094</a:t>
            </a:r>
            <a:endParaRPr lang="ko-KR" sz="1600" u="none" strike="noStrike" dirty="0">
              <a:solidFill>
                <a:srgbClr val="64646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FA378764-5C1A-EEE8-98F4-EA63B649A61B}"/>
              </a:ext>
            </a:extLst>
          </p:cNvPr>
          <p:cNvSpPr txBox="1"/>
          <p:nvPr/>
        </p:nvSpPr>
        <p:spPr>
          <a:xfrm>
            <a:off x="13944600" y="8497849"/>
            <a:ext cx="2076883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just">
              <a:lnSpc>
                <a:spcPct val="99600"/>
              </a:lnSpc>
            </a:pPr>
            <a:r>
              <a:rPr lang="en" altLang="ko-KR" sz="2000" b="1" u="none" strike="noStrike" dirty="0" err="1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HyeChang</a:t>
            </a:r>
            <a:r>
              <a:rPr lang="en" altLang="ko-KR" sz="2000" b="1" u="none" strike="noStrike" dirty="0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Hong</a:t>
            </a:r>
            <a:endParaRPr lang="ko-KR" sz="2000" b="1" u="none" strike="noStrike" dirty="0">
              <a:solidFill>
                <a:srgbClr val="378DF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4AB0C886-2E48-E3F8-A45E-C0314796F5DD}"/>
              </a:ext>
            </a:extLst>
          </p:cNvPr>
          <p:cNvSpPr txBox="1"/>
          <p:nvPr/>
        </p:nvSpPr>
        <p:spPr>
          <a:xfrm>
            <a:off x="13944600" y="8953500"/>
            <a:ext cx="925010" cy="24622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just">
              <a:lnSpc>
                <a:spcPct val="99600"/>
              </a:lnSpc>
            </a:pPr>
            <a:r>
              <a:rPr lang="en-US" altLang="ko-KR" sz="1600" u="none" strike="noStrike" dirty="0">
                <a:solidFill>
                  <a:srgbClr val="64646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2071148</a:t>
            </a:r>
            <a:endParaRPr lang="ko-KR" sz="1600" u="none" strike="noStrike" dirty="0">
              <a:solidFill>
                <a:srgbClr val="64646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4EBB2E16-AAB3-73AF-EC16-31B6CE1224E7}"/>
              </a:ext>
            </a:extLst>
          </p:cNvPr>
          <p:cNvSpPr txBox="1"/>
          <p:nvPr/>
        </p:nvSpPr>
        <p:spPr>
          <a:xfrm>
            <a:off x="16632751" y="8508828"/>
            <a:ext cx="1274249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just">
              <a:lnSpc>
                <a:spcPct val="99600"/>
              </a:lnSpc>
            </a:pPr>
            <a:r>
              <a:rPr lang="en-US" altLang="ko-KR" sz="2000" b="1" u="none" strike="noStrike" dirty="0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Irene Choi</a:t>
            </a:r>
            <a:endParaRPr lang="ko-KR" sz="2000" b="1" u="none" strike="noStrike" dirty="0">
              <a:solidFill>
                <a:srgbClr val="378DF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E22E51BA-5063-ED72-2EE1-43BC1ECF2269}"/>
              </a:ext>
            </a:extLst>
          </p:cNvPr>
          <p:cNvSpPr txBox="1"/>
          <p:nvPr/>
        </p:nvSpPr>
        <p:spPr>
          <a:xfrm>
            <a:off x="16632751" y="8953500"/>
            <a:ext cx="925010" cy="24622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just">
              <a:lnSpc>
                <a:spcPct val="99600"/>
              </a:lnSpc>
            </a:pPr>
            <a:r>
              <a:rPr lang="en-US" altLang="ko-KR" sz="1600" u="none" strike="noStrike" dirty="0">
                <a:solidFill>
                  <a:srgbClr val="64646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2271414</a:t>
            </a:r>
            <a:endParaRPr lang="ko-KR" sz="1600" u="none" strike="noStrike" dirty="0">
              <a:solidFill>
                <a:srgbClr val="64646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D755F5-390A-A529-0E74-B7294999B7B1}"/>
              </a:ext>
            </a:extLst>
          </p:cNvPr>
          <p:cNvSpPr txBox="1"/>
          <p:nvPr/>
        </p:nvSpPr>
        <p:spPr>
          <a:xfrm>
            <a:off x="2293195" y="1477823"/>
            <a:ext cx="516679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7000" b="1" spc="-150" dirty="0">
                <a:gradFill>
                  <a:gsLst>
                    <a:gs pos="0">
                      <a:srgbClr val="BC8FF8"/>
                    </a:gs>
                    <a:gs pos="51000">
                      <a:srgbClr val="388DFE"/>
                    </a:gs>
                    <a:gs pos="100000">
                      <a:srgbClr val="6BC2FD"/>
                    </a:gs>
                  </a:gsLst>
                  <a:lin ang="1500000" scaled="0"/>
                </a:gradFill>
                <a:latin typeface="Freesentation 9 Black" pitchFamily="2" charset="-127"/>
                <a:ea typeface="Freesentation 9 Black" pitchFamily="2" charset="-127"/>
              </a:rPr>
              <a:t>2025</a:t>
            </a:r>
            <a:endParaRPr kumimoji="1" lang="ko-KR" altLang="en-US" sz="17000" b="1" spc="-150" dirty="0">
              <a:gradFill>
                <a:gsLst>
                  <a:gs pos="0">
                    <a:srgbClr val="BC8FF8"/>
                  </a:gs>
                  <a:gs pos="51000">
                    <a:srgbClr val="388DFE"/>
                  </a:gs>
                  <a:gs pos="100000">
                    <a:srgbClr val="6BC2FD"/>
                  </a:gs>
                </a:gsLst>
                <a:lin ang="1500000" scaled="0"/>
              </a:gradFill>
              <a:latin typeface="Freesentation 9 Black" pitchFamily="2" charset="-127"/>
              <a:ea typeface="Freesentation 9 Black" pitchFamily="2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0C6AF35-A385-A6DB-4227-342FCDACAF41}"/>
              </a:ext>
            </a:extLst>
          </p:cNvPr>
          <p:cNvCxnSpPr>
            <a:cxnSpLocks/>
          </p:cNvCxnSpPr>
          <p:nvPr/>
        </p:nvCxnSpPr>
        <p:spPr>
          <a:xfrm>
            <a:off x="20878800" y="1485900"/>
            <a:ext cx="5760000" cy="0"/>
          </a:xfrm>
          <a:prstGeom prst="line">
            <a:avLst/>
          </a:prstGeom>
          <a:ln w="19050">
            <a:gradFill>
              <a:gsLst>
                <a:gs pos="100000">
                  <a:srgbClr val="388DFE"/>
                </a:gs>
                <a:gs pos="0">
                  <a:srgbClr val="FA43B2"/>
                </a:gs>
                <a:gs pos="39000">
                  <a:srgbClr val="BC8FF8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8A40B8E-48B3-6730-B713-D95402B47224}"/>
              </a:ext>
            </a:extLst>
          </p:cNvPr>
          <p:cNvCxnSpPr>
            <a:cxnSpLocks/>
          </p:cNvCxnSpPr>
          <p:nvPr/>
        </p:nvCxnSpPr>
        <p:spPr>
          <a:xfrm>
            <a:off x="21127765" y="4415712"/>
            <a:ext cx="5511035" cy="0"/>
          </a:xfrm>
          <a:prstGeom prst="line">
            <a:avLst/>
          </a:prstGeom>
          <a:ln w="19050">
            <a:gradFill>
              <a:gsLst>
                <a:gs pos="100000">
                  <a:srgbClr val="388DFE"/>
                </a:gs>
                <a:gs pos="0">
                  <a:srgbClr val="FA43B2"/>
                </a:gs>
                <a:gs pos="39000">
                  <a:srgbClr val="BC8FF8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4921215-5C50-FAB9-95DA-3824D16C322A}"/>
              </a:ext>
            </a:extLst>
          </p:cNvPr>
          <p:cNvCxnSpPr>
            <a:cxnSpLocks/>
          </p:cNvCxnSpPr>
          <p:nvPr/>
        </p:nvCxnSpPr>
        <p:spPr>
          <a:xfrm>
            <a:off x="21598979" y="7382847"/>
            <a:ext cx="5039821" cy="0"/>
          </a:xfrm>
          <a:prstGeom prst="line">
            <a:avLst/>
          </a:prstGeom>
          <a:ln w="19050">
            <a:gradFill>
              <a:gsLst>
                <a:gs pos="100000">
                  <a:srgbClr val="388DFE"/>
                </a:gs>
                <a:gs pos="0">
                  <a:srgbClr val="FA43B2"/>
                </a:gs>
                <a:gs pos="39000">
                  <a:srgbClr val="BC8FF8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>
            <a:extLst>
              <a:ext uri="{FF2B5EF4-FFF2-40B4-BE49-F238E27FC236}">
                <a16:creationId xmlns:a16="http://schemas.microsoft.com/office/drawing/2014/main" id="{49774A6B-544B-7E02-E03F-DAC95933BF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9209" y="17500600"/>
            <a:ext cx="5676900" cy="4533900"/>
          </a:xfrm>
          <a:prstGeom prst="rect">
            <a:avLst/>
          </a:prstGeom>
        </p:spPr>
      </p:pic>
      <p:pic>
        <p:nvPicPr>
          <p:cNvPr id="36" name="Picture 5">
            <a:extLst>
              <a:ext uri="{FF2B5EF4-FFF2-40B4-BE49-F238E27FC236}">
                <a16:creationId xmlns:a16="http://schemas.microsoft.com/office/drawing/2014/main" id="{41116681-685F-E0F2-DE4C-624EB84F07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26047" y="17500600"/>
            <a:ext cx="3187700" cy="2019300"/>
          </a:xfrm>
          <a:prstGeom prst="rect">
            <a:avLst/>
          </a:prstGeom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99C3C187-2ADC-6612-31D1-E228E2B5065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2114" y="-8802493"/>
            <a:ext cx="2603500" cy="3860800"/>
          </a:xfrm>
          <a:prstGeom prst="rect">
            <a:avLst/>
          </a:prstGeom>
        </p:spPr>
      </p:pic>
      <p:pic>
        <p:nvPicPr>
          <p:cNvPr id="38" name="Picture 7">
            <a:extLst>
              <a:ext uri="{FF2B5EF4-FFF2-40B4-BE49-F238E27FC236}">
                <a16:creationId xmlns:a16="http://schemas.microsoft.com/office/drawing/2014/main" id="{239DA680-8B80-4C5C-CA1C-84B4D453F3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9220200" y="17125950"/>
            <a:ext cx="4394200" cy="26416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5E00596-3638-A608-B64D-5DC576947499}"/>
              </a:ext>
            </a:extLst>
          </p:cNvPr>
          <p:cNvSpPr txBox="1"/>
          <p:nvPr/>
        </p:nvSpPr>
        <p:spPr>
          <a:xfrm>
            <a:off x="2324102" y="-3089625"/>
            <a:ext cx="555312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5000" b="1" spc="-150" dirty="0">
                <a:gradFill>
                  <a:gsLst>
                    <a:gs pos="0">
                      <a:srgbClr val="BC8FF8"/>
                    </a:gs>
                    <a:gs pos="51000">
                      <a:srgbClr val="388DFE"/>
                    </a:gs>
                    <a:gs pos="100000">
                      <a:srgbClr val="6BC2FD"/>
                    </a:gs>
                  </a:gsLst>
                  <a:lin ang="1500000" scaled="0"/>
                </a:gradFill>
                <a:latin typeface="Freesentation 9 Black" pitchFamily="2" charset="-127"/>
                <a:ea typeface="Freesentation 9 Black" pitchFamily="2" charset="-127"/>
              </a:rPr>
              <a:t>INDEX</a:t>
            </a:r>
            <a:endParaRPr kumimoji="1" lang="ko-KR" altLang="en-US" sz="15000" b="1" spc="-150" dirty="0">
              <a:gradFill>
                <a:gsLst>
                  <a:gs pos="0">
                    <a:srgbClr val="BC8FF8"/>
                  </a:gs>
                  <a:gs pos="51000">
                    <a:srgbClr val="388DFE"/>
                  </a:gs>
                  <a:gs pos="100000">
                    <a:srgbClr val="6BC2FD"/>
                  </a:gs>
                </a:gsLst>
                <a:lin ang="1500000" scaled="0"/>
              </a:gradFill>
              <a:latin typeface="Freesentation 9 Black" pitchFamily="2" charset="-127"/>
              <a:ea typeface="Freesentation 9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AB7C8-56D7-3DDF-18B0-9532ACC6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73D2D092-ECDB-D81A-4584-E2653A7A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0">
            <a:off x="9807737" y="-2819308"/>
            <a:ext cx="12172626" cy="12172626"/>
          </a:xfrm>
          <a:prstGeom prst="rect">
            <a:avLst/>
          </a:prstGeom>
          <a:effectLst>
            <a:outerShdw blurRad="385334" dist="156270" dir="2700000">
              <a:srgbClr val="000000">
                <a:alpha val="14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6BF378E-FEAF-9F0F-8483-020A4904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23199" y="-5223200"/>
            <a:ext cx="1659006" cy="12105406"/>
          </a:xfrm>
          <a:prstGeom prst="rect">
            <a:avLst/>
          </a:prstGeom>
          <a:effectLst>
            <a:outerShdw blurRad="196924" dist="97750" dir="11100000">
              <a:srgbClr val="000000">
                <a:alpha val="1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8434432-D1F6-4C75-0F97-8D84010A8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4050" y="7572253"/>
            <a:ext cx="4076700" cy="4076700"/>
          </a:xfrm>
          <a:prstGeom prst="rect">
            <a:avLst/>
          </a:prstGeom>
          <a:effectLst>
            <a:outerShdw blurRad="61967" dist="94000" dir="2700000">
              <a:srgbClr val="000000">
                <a:alpha val="2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6FA1C8E-4885-0426-1DCA-3BD294D43628}"/>
              </a:ext>
            </a:extLst>
          </p:cNvPr>
          <p:cNvSpPr txBox="1"/>
          <p:nvPr/>
        </p:nvSpPr>
        <p:spPr>
          <a:xfrm>
            <a:off x="15248493" y="676397"/>
            <a:ext cx="2010807" cy="349006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r">
              <a:lnSpc>
                <a:spcPct val="125329"/>
              </a:lnSpc>
            </a:pPr>
            <a:r>
              <a:rPr lang="en-US" sz="2000" b="1" u="none" strike="noStrike" dirty="0">
                <a:solidFill>
                  <a:srgbClr val="FFFFFF"/>
                </a:solidFill>
                <a:latin typeface="Freesentation 6 SemiBold" pitchFamily="2" charset="-127"/>
                <a:ea typeface="Freesentation 6 SemiBold" pitchFamily="2" charset="-127"/>
              </a:rPr>
              <a:t>Qualcomm AI Hub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C5D7EFE-5F8D-355C-76F3-542391E07DC7}"/>
              </a:ext>
            </a:extLst>
          </p:cNvPr>
          <p:cNvSpPr txBox="1"/>
          <p:nvPr/>
        </p:nvSpPr>
        <p:spPr>
          <a:xfrm>
            <a:off x="572035" y="389484"/>
            <a:ext cx="11583620" cy="1020216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>
              <a:lnSpc>
                <a:spcPct val="101259"/>
              </a:lnSpc>
            </a:pPr>
            <a:r>
              <a:rPr lang="en-US" sz="7000" b="1" u="none" strike="noStrike" dirty="0">
                <a:gradFill>
                  <a:gsLst>
                    <a:gs pos="0">
                      <a:srgbClr val="6BC2FD"/>
                    </a:gs>
                    <a:gs pos="51000">
                      <a:srgbClr val="388DFE"/>
                    </a:gs>
                    <a:gs pos="100000">
                      <a:srgbClr val="BC8FF8"/>
                    </a:gs>
                  </a:gsLst>
                  <a:lin ang="1500000" scaled="0"/>
                </a:gradFill>
                <a:latin typeface="Freesentation 9 Black" pitchFamily="2" charset="-127"/>
                <a:ea typeface="Freesentation 9 Black" pitchFamily="2" charset="-127"/>
              </a:rPr>
              <a:t>Using, </a:t>
            </a:r>
            <a:r>
              <a:rPr lang="en-US" altLang="ko-KR" sz="7000" b="1" u="none" strike="noStrike" dirty="0">
                <a:gradFill>
                  <a:gsLst>
                    <a:gs pos="0">
                      <a:srgbClr val="6BC2FD"/>
                    </a:gs>
                    <a:gs pos="51000">
                      <a:srgbClr val="388DFE"/>
                    </a:gs>
                    <a:gs pos="100000">
                      <a:srgbClr val="BC8FF8"/>
                    </a:gs>
                  </a:gsLst>
                  <a:lin ang="1500000" scaled="0"/>
                </a:gradFill>
                <a:latin typeface="Freesentation 9 Black" pitchFamily="2" charset="-127"/>
                <a:ea typeface="Freesentation 9 Black" pitchFamily="2" charset="-127"/>
              </a:rPr>
              <a:t>QUALCOMM</a:t>
            </a:r>
            <a:r>
              <a:rPr lang="ko-KR" altLang="en-US" sz="7000" b="1" u="none" strike="noStrike" dirty="0">
                <a:gradFill>
                  <a:gsLst>
                    <a:gs pos="0">
                      <a:srgbClr val="6BC2FD"/>
                    </a:gs>
                    <a:gs pos="51000">
                      <a:srgbClr val="388DFE"/>
                    </a:gs>
                    <a:gs pos="100000">
                      <a:srgbClr val="BC8FF8"/>
                    </a:gs>
                  </a:gsLst>
                  <a:lin ang="1500000" scaled="0"/>
                </a:gradFill>
                <a:latin typeface="Freesentation 9 Black" pitchFamily="2" charset="-127"/>
                <a:ea typeface="Freesentation 9 Black" pitchFamily="2" charset="-127"/>
              </a:rPr>
              <a:t> </a:t>
            </a:r>
            <a:r>
              <a:rPr lang="en-US" altLang="ko-KR" sz="7000" b="1" u="none" strike="noStrike" dirty="0">
                <a:gradFill>
                  <a:gsLst>
                    <a:gs pos="0">
                      <a:srgbClr val="6BC2FD"/>
                    </a:gs>
                    <a:gs pos="51000">
                      <a:srgbClr val="388DFE"/>
                    </a:gs>
                    <a:gs pos="100000">
                      <a:srgbClr val="BC8FF8"/>
                    </a:gs>
                  </a:gsLst>
                  <a:lin ang="1500000" scaled="0"/>
                </a:gradFill>
                <a:latin typeface="Freesentation 9 Black" pitchFamily="2" charset="-127"/>
                <a:ea typeface="Freesentation 9 Black" pitchFamily="2" charset="-127"/>
              </a:rPr>
              <a:t>AI Model</a:t>
            </a:r>
            <a:endParaRPr lang="ko-KR" sz="7000" b="1" u="none" strike="noStrike" dirty="0">
              <a:gradFill>
                <a:gsLst>
                  <a:gs pos="0">
                    <a:srgbClr val="6BC2FD"/>
                  </a:gs>
                  <a:gs pos="51000">
                    <a:srgbClr val="388DFE"/>
                  </a:gs>
                  <a:gs pos="100000">
                    <a:srgbClr val="BC8FF8"/>
                  </a:gs>
                </a:gsLst>
                <a:lin ang="1500000" scaled="0"/>
              </a:gradFill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2C48B17-C15F-BFDA-F1A4-E524EB9C7104}"/>
              </a:ext>
            </a:extLst>
          </p:cNvPr>
          <p:cNvSpPr txBox="1"/>
          <p:nvPr/>
        </p:nvSpPr>
        <p:spPr>
          <a:xfrm>
            <a:off x="1059335" y="9145830"/>
            <a:ext cx="4294124" cy="615553"/>
          </a:xfrm>
          <a:prstGeom prst="rect">
            <a:avLst/>
          </a:prstGeom>
          <a:solidFill>
            <a:srgbClr val="D0C0FF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u="none" strike="noStrike" dirty="0">
                <a:latin typeface="Freesentation 2 ExtraLight" pitchFamily="2" charset="-127"/>
              </a:rPr>
              <a:t> Yolo Nas</a:t>
            </a:r>
            <a:r>
              <a:rPr lang="ko-KR" altLang="en-US" sz="4000" dirty="0">
                <a:latin typeface="Freesentation 2 ExtraLight" pitchFamily="2" charset="-127"/>
              </a:rPr>
              <a:t> </a:t>
            </a:r>
            <a:r>
              <a:rPr lang="en-US" altLang="ko-KR" sz="4000" dirty="0">
                <a:latin typeface="Freesentation 2 ExtraLight" pitchFamily="2" charset="-127"/>
              </a:rPr>
              <a:t>Quantized</a:t>
            </a:r>
            <a:r>
              <a:rPr lang="en-US" sz="4000" u="none" strike="noStrike" dirty="0">
                <a:latin typeface="Freesentation 2 ExtraLight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13E26-750C-919C-F80B-4A40BD5F5BE9}"/>
              </a:ext>
            </a:extLst>
          </p:cNvPr>
          <p:cNvSpPr txBox="1"/>
          <p:nvPr/>
        </p:nvSpPr>
        <p:spPr>
          <a:xfrm>
            <a:off x="7530220" y="9099663"/>
            <a:ext cx="8357416" cy="707886"/>
          </a:xfrm>
          <a:prstGeom prst="rect">
            <a:avLst/>
          </a:prstGeom>
          <a:solidFill>
            <a:srgbClr val="BC8FF8"/>
          </a:solidFill>
        </p:spPr>
        <p:txBody>
          <a:bodyPr wrap="none" anchor="ctr" anchorCtr="0">
            <a:spAutoFit/>
          </a:bodyPr>
          <a:lstStyle/>
          <a:p>
            <a:r>
              <a:rPr lang="en-US" altLang="ko-KR" sz="4000" u="none" strike="noStrike" dirty="0">
                <a:solidFill>
                  <a:srgbClr val="FFFFFF"/>
                </a:solidFill>
                <a:latin typeface="Freesentation 2 ExtraLight" pitchFamily="2" charset="-127"/>
              </a:rPr>
              <a:t> Lightweight Face Detection Quantized </a:t>
            </a:r>
          </a:p>
        </p:txBody>
      </p:sp>
      <p:pic>
        <p:nvPicPr>
          <p:cNvPr id="12" name="그림 11" descr="텍스트, 스크린샷, 인간의 얼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BECC0A4-EA96-55F0-EFE3-731DC024E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85" y="2172392"/>
            <a:ext cx="11754286" cy="66418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78245D-0ACE-4450-130E-2A905390A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895" y="2324100"/>
            <a:ext cx="2925005" cy="633751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974755E-20A9-0CC5-7245-719D6D0A1D81}"/>
              </a:ext>
            </a:extLst>
          </p:cNvPr>
          <p:cNvSpPr/>
          <p:nvPr/>
        </p:nvSpPr>
        <p:spPr>
          <a:xfrm>
            <a:off x="21367282" y="4485255"/>
            <a:ext cx="4559296" cy="264569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5AA15FD-EC18-3809-ACA8-8E5AFD3976EB}"/>
              </a:ext>
            </a:extLst>
          </p:cNvPr>
          <p:cNvSpPr/>
          <p:nvPr/>
        </p:nvSpPr>
        <p:spPr>
          <a:xfrm>
            <a:off x="-6522529" y="4485256"/>
            <a:ext cx="4219851" cy="2645698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0439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45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3BBFE-03B8-8732-09ED-5C01006A3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829599-0942-DDE0-0966-004FCA06C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64984F9-0149-65C2-6209-C5279FB36D9B}"/>
              </a:ext>
            </a:extLst>
          </p:cNvPr>
          <p:cNvSpPr/>
          <p:nvPr/>
        </p:nvSpPr>
        <p:spPr>
          <a:xfrm>
            <a:off x="533400" y="2019300"/>
            <a:ext cx="17221200" cy="7620000"/>
          </a:xfrm>
          <a:prstGeom prst="roundRect">
            <a:avLst>
              <a:gd name="adj" fmla="val 8251"/>
            </a:avLst>
          </a:prstGeom>
          <a:solidFill>
            <a:schemeClr val="bg1"/>
          </a:solidFill>
          <a:ln>
            <a:noFill/>
          </a:ln>
          <a:effectLst>
            <a:outerShdw blurRad="635000" sx="103000" sy="103000" algn="ctr" rotWithShape="0">
              <a:schemeClr val="bg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C60C771B-4D43-DA38-C861-24B555729B95}"/>
              </a:ext>
            </a:extLst>
          </p:cNvPr>
          <p:cNvSpPr txBox="1"/>
          <p:nvPr/>
        </p:nvSpPr>
        <p:spPr>
          <a:xfrm>
            <a:off x="914400" y="579611"/>
            <a:ext cx="11145039" cy="119808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2919"/>
              </a:lnSpc>
            </a:pPr>
            <a:r>
              <a:rPr lang="en" altLang="ko-KR" sz="8000" u="none" strike="noStrike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Normal Payment Scenario</a:t>
            </a:r>
            <a:endParaRPr lang="ko-KR" sz="8000" u="none" strike="noStrike" dirty="0">
              <a:solidFill>
                <a:schemeClr val="bg1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15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45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F333CC-BB43-72AE-02E8-CAE2F32EF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C8AB2A-097A-82C6-1705-D79B2212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581C601-7ECA-0966-7A7C-236041F961CB}"/>
              </a:ext>
            </a:extLst>
          </p:cNvPr>
          <p:cNvSpPr/>
          <p:nvPr/>
        </p:nvSpPr>
        <p:spPr>
          <a:xfrm>
            <a:off x="533400" y="2019300"/>
            <a:ext cx="17221200" cy="7620000"/>
          </a:xfrm>
          <a:prstGeom prst="roundRect">
            <a:avLst>
              <a:gd name="adj" fmla="val 8251"/>
            </a:avLst>
          </a:prstGeom>
          <a:solidFill>
            <a:schemeClr val="bg1"/>
          </a:solidFill>
          <a:ln>
            <a:noFill/>
          </a:ln>
          <a:effectLst>
            <a:outerShdw blurRad="635000" sx="103000" sy="103000" algn="ctr" rotWithShape="0">
              <a:schemeClr val="bg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6A2BBA07-27FD-CA2B-09C7-8AA80F0A15F8}"/>
              </a:ext>
            </a:extLst>
          </p:cNvPr>
          <p:cNvSpPr txBox="1"/>
          <p:nvPr/>
        </p:nvSpPr>
        <p:spPr>
          <a:xfrm>
            <a:off x="914400" y="579611"/>
            <a:ext cx="6245621" cy="119808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2919"/>
              </a:lnSpc>
            </a:pPr>
            <a:r>
              <a:rPr lang="en" altLang="ko-KR" sz="8000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T</a:t>
            </a:r>
            <a:r>
              <a:rPr lang="en" altLang="ko-KR" sz="8000" u="none" strike="noStrike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heft </a:t>
            </a:r>
            <a:r>
              <a:rPr lang="en" altLang="ko-KR" sz="8000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S</a:t>
            </a:r>
            <a:r>
              <a:rPr lang="en" altLang="ko-KR" sz="8000" u="none" strike="noStrike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cenario</a:t>
            </a:r>
            <a:endParaRPr lang="ko-KR" sz="8000" u="none" strike="noStrike" dirty="0">
              <a:solidFill>
                <a:schemeClr val="bg1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89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45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D6981B-14A4-6E72-3E2C-4E01F0A5A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CFFF4A-0122-D5BC-50CA-4052B2FE20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83B10C3-59C8-DE7F-316E-989977C737FC}"/>
              </a:ext>
            </a:extLst>
          </p:cNvPr>
          <p:cNvSpPr/>
          <p:nvPr/>
        </p:nvSpPr>
        <p:spPr>
          <a:xfrm>
            <a:off x="533400" y="2019300"/>
            <a:ext cx="17221200" cy="7620000"/>
          </a:xfrm>
          <a:prstGeom prst="roundRect">
            <a:avLst>
              <a:gd name="adj" fmla="val 8251"/>
            </a:avLst>
          </a:prstGeom>
          <a:solidFill>
            <a:schemeClr val="bg1"/>
          </a:solidFill>
          <a:ln>
            <a:noFill/>
          </a:ln>
          <a:effectLst>
            <a:outerShdw blurRad="635000" sx="103000" sy="103000" algn="ctr" rotWithShape="0">
              <a:schemeClr val="bg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F5DE3597-EEAC-50AE-A0FC-652BD58B5939}"/>
              </a:ext>
            </a:extLst>
          </p:cNvPr>
          <p:cNvSpPr txBox="1"/>
          <p:nvPr/>
        </p:nvSpPr>
        <p:spPr>
          <a:xfrm>
            <a:off x="914400" y="579611"/>
            <a:ext cx="11646778" cy="119808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2919"/>
              </a:lnSpc>
            </a:pPr>
            <a:r>
              <a:rPr lang="en" altLang="ko-KR" sz="8000" u="none" strike="noStrike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General Customer Scenario</a:t>
            </a:r>
            <a:endParaRPr lang="ko-KR" sz="8000" u="none" strike="noStrike" dirty="0">
              <a:solidFill>
                <a:schemeClr val="bg1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48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4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4" y="-4152294"/>
            <a:ext cx="11074400" cy="11074400"/>
          </a:xfrm>
          <a:prstGeom prst="rect">
            <a:avLst/>
          </a:prstGeom>
          <a:effectLst/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7057" y="6726163"/>
            <a:ext cx="4775200" cy="477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2892347"/>
            <a:ext cx="9360000" cy="210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4" y="673929"/>
            <a:ext cx="2336800" cy="59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90477" y="1317978"/>
            <a:ext cx="6963445" cy="1538883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/>
            <a:r>
              <a:rPr lang="en" altLang="ko-KR" sz="10000" b="1" u="none" strike="noStrike" spc="-150" dirty="0">
                <a:solidFill>
                  <a:srgbClr val="FFFFFF"/>
                </a:solidFill>
                <a:latin typeface="Freesentation 7 Bold" pitchFamily="2" charset="-127"/>
                <a:ea typeface="Freesentation 7 Bold" pitchFamily="2" charset="-127"/>
              </a:rPr>
              <a:t>Smart </a:t>
            </a:r>
            <a:r>
              <a:rPr lang="en-US" altLang="ko-KR" sz="10000" b="1" spc="-150" dirty="0">
                <a:solidFill>
                  <a:srgbClr val="FFFFFF"/>
                </a:solidFill>
                <a:latin typeface="Freesentation 7 Bold" pitchFamily="2" charset="-127"/>
                <a:ea typeface="Freesentation 7 Bold" pitchFamily="2" charset="-127"/>
              </a:rPr>
              <a:t>Shield</a:t>
            </a:r>
            <a:endParaRPr lang="ko-KR" sz="10000" b="1" u="none" strike="noStrike" spc="-150" dirty="0">
              <a:solidFill>
                <a:srgbClr val="FFFFFF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48885" y="3412144"/>
            <a:ext cx="4360938" cy="492443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ctr"/>
            <a:r>
              <a:rPr lang="en" altLang="ko-KR" sz="3200" dirty="0">
                <a:solidFill>
                  <a:srgbClr val="FFFFFF"/>
                </a:solidFill>
                <a:latin typeface="Freesentation 3 Light" pitchFamily="2" charset="-127"/>
                <a:ea typeface="Freesentation 3 Light" pitchFamily="2" charset="-127"/>
              </a:rPr>
              <a:t>Huge server cost savings</a:t>
            </a:r>
            <a:endParaRPr lang="en-US" sz="3200" u="none" strike="noStrike" dirty="0">
              <a:solidFill>
                <a:srgbClr val="FFFFFF"/>
              </a:solidFill>
              <a:latin typeface="Freesentation 3 Light" pitchFamily="2" charset="-127"/>
              <a:ea typeface="Freesentation 3 Light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74339" y="4041833"/>
            <a:ext cx="2910027" cy="492443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ctr"/>
            <a:r>
              <a:rPr lang="en" altLang="ko-KR" sz="3200" u="none" strike="noStrike" dirty="0">
                <a:solidFill>
                  <a:srgbClr val="FFFFFF"/>
                </a:solidFill>
                <a:latin typeface="Freesentation 3 Light" pitchFamily="2" charset="-127"/>
                <a:ea typeface="Freesentation 3 Light" pitchFamily="2" charset="-127"/>
              </a:rPr>
              <a:t>Edge Computing</a:t>
            </a:r>
            <a:endParaRPr lang="en-US" sz="3200" u="none" strike="noStrike" dirty="0">
              <a:solidFill>
                <a:srgbClr val="FFFFFF"/>
              </a:solidFill>
              <a:latin typeface="Freesentation 3 Light" pitchFamily="2" charset="-127"/>
              <a:ea typeface="Freesentation 3 Light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55585" y="4671522"/>
            <a:ext cx="5747535" cy="492443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ctr"/>
            <a:r>
              <a:rPr lang="en" altLang="ko-KR" sz="3200" u="none" strike="noStrike" dirty="0">
                <a:solidFill>
                  <a:srgbClr val="FFFFFF"/>
                </a:solidFill>
                <a:latin typeface="Freesentation 3 Light" pitchFamily="2" charset="-127"/>
                <a:ea typeface="Freesentation 3 Light" pitchFamily="2" charset="-127"/>
              </a:rPr>
              <a:t>Reduce dependence on the cloud</a:t>
            </a:r>
            <a:endParaRPr lang="en-US" sz="3200" u="none" strike="noStrike" dirty="0">
              <a:solidFill>
                <a:srgbClr val="FFFFFF"/>
              </a:solidFill>
              <a:latin typeface="Freesentation 3 Light" pitchFamily="2" charset="-127"/>
              <a:ea typeface="Freesentation 3 Light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9175" y="780018"/>
            <a:ext cx="1845057" cy="384721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ctr"/>
            <a:r>
              <a:rPr lang="en-US" altLang="ko-KR" sz="2500" b="1" u="none" strike="noStrike" dirty="0">
                <a:solidFill>
                  <a:srgbClr val="2C8DFE"/>
                </a:solidFill>
                <a:latin typeface="Freesentation 7 Bold" pitchFamily="2" charset="-127"/>
                <a:ea typeface="Freesentation 7 Bold" pitchFamily="2" charset="-127"/>
              </a:rPr>
              <a:t>On-Device</a:t>
            </a:r>
            <a:r>
              <a:rPr lang="ko-KR" altLang="en-US" sz="2500" b="1" u="none" strike="noStrike" dirty="0">
                <a:solidFill>
                  <a:srgbClr val="2C8DFE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2500" b="1" u="none" strike="noStrike" dirty="0">
                <a:solidFill>
                  <a:srgbClr val="2C8DFE"/>
                </a:solidFill>
                <a:latin typeface="Freesentation 7 Bold" pitchFamily="2" charset="-127"/>
                <a:ea typeface="Freesentation 7 Bold" pitchFamily="2" charset="-127"/>
              </a:rPr>
              <a:t>AI</a:t>
            </a:r>
            <a:endParaRPr lang="ko-KR" sz="2500" b="1" u="none" strike="noStrike" dirty="0">
              <a:solidFill>
                <a:srgbClr val="2C8DFE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5B3B35-F25B-6E1B-B135-8DEA58B6B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8287" y="1253973"/>
            <a:ext cx="3251200" cy="3251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EA2129-E275-5CEE-92FA-2D26CF8E1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6125430"/>
            <a:ext cx="3251200" cy="3251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31E8F1-35A0-58F3-9F45-08E4893364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1417" y="6922106"/>
            <a:ext cx="3043213" cy="3043213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51571B5-E12C-9765-47C4-59220E38E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2086" y="4407506"/>
            <a:ext cx="4775200" cy="477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45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A8C45E-F156-A51C-8D3C-CF08A4EF8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7D96751B-9781-BC1B-1753-3F3A426E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86" y="4311787"/>
            <a:ext cx="5589320" cy="558932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234BECC-33F5-01B4-0D97-703EB0517E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9372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72187B0-917F-FB1B-D18C-D8D31A300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120" y="-1524316"/>
            <a:ext cx="6688281" cy="6688281"/>
          </a:xfrm>
          <a:prstGeom prst="rect">
            <a:avLst/>
          </a:prstGeom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6D6368-CA1D-EDB1-4B26-673BF02F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496" y="6415013"/>
            <a:ext cx="3827537" cy="3827537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DCC72A8-3405-C080-BC8D-43A362077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0000">
            <a:off x="9463180" y="-3490143"/>
            <a:ext cx="11737892" cy="11737892"/>
          </a:xfrm>
          <a:prstGeom prst="rect">
            <a:avLst/>
          </a:prstGeom>
          <a:effectLst>
            <a:outerShdw blurRad="385334" dist="156270" dir="2700000">
              <a:srgbClr val="000000">
                <a:alpha val="14000"/>
              </a:srgbClr>
            </a:outerShdw>
          </a:effec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13AFE05-BEC8-7966-6C96-83332081E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6600" y="6688667"/>
            <a:ext cx="4076700" cy="4076700"/>
          </a:xfrm>
          <a:prstGeom prst="rect">
            <a:avLst/>
          </a:prstGeom>
          <a:effectLst>
            <a:outerShdw blurRad="61967" dist="94000" dir="2700000">
              <a:srgbClr val="000000">
                <a:alpha val="2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5D5A8B-1692-97E7-EC73-9AACF0B3A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431" y="3065066"/>
            <a:ext cx="9360000" cy="2103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193B086-89A7-65A6-50FF-41F07C648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0690" y="673929"/>
            <a:ext cx="2336800" cy="5969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3479836-F63C-1F57-CF59-E105E4898C15}"/>
              </a:ext>
            </a:extLst>
          </p:cNvPr>
          <p:cNvSpPr txBox="1"/>
          <p:nvPr/>
        </p:nvSpPr>
        <p:spPr>
          <a:xfrm>
            <a:off x="11210986" y="1490697"/>
            <a:ext cx="6963445" cy="1538883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/>
            <a:r>
              <a:rPr lang="en" altLang="ko-KR" sz="10000" b="1" u="none" strike="noStrike" spc="-150" dirty="0">
                <a:solidFill>
                  <a:srgbClr val="FFFFFF"/>
                </a:solidFill>
                <a:latin typeface="Freesentation 7 Bold" pitchFamily="2" charset="-127"/>
                <a:ea typeface="Freesentation 7 Bold" pitchFamily="2" charset="-127"/>
              </a:rPr>
              <a:t>Smart </a:t>
            </a:r>
            <a:r>
              <a:rPr lang="en-US" altLang="ko-KR" sz="10000" b="1" spc="-150" dirty="0">
                <a:solidFill>
                  <a:srgbClr val="FFFFFF"/>
                </a:solidFill>
                <a:latin typeface="Freesentation 7 Bold" pitchFamily="2" charset="-127"/>
                <a:ea typeface="Freesentation 7 Bold" pitchFamily="2" charset="-127"/>
              </a:rPr>
              <a:t>Shield</a:t>
            </a:r>
            <a:endParaRPr lang="ko-KR" sz="10000" b="1" u="none" strike="noStrike" spc="-150" dirty="0">
              <a:solidFill>
                <a:srgbClr val="FFFFFF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6D388A2-2A3A-7D9A-5E27-C751380A0B35}"/>
              </a:ext>
            </a:extLst>
          </p:cNvPr>
          <p:cNvSpPr txBox="1"/>
          <p:nvPr/>
        </p:nvSpPr>
        <p:spPr>
          <a:xfrm>
            <a:off x="15976561" y="780018"/>
            <a:ext cx="1845057" cy="384721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ctr"/>
            <a:r>
              <a:rPr lang="en-US" altLang="ko-KR" sz="2500" b="1" u="none" strike="noStrike" dirty="0">
                <a:solidFill>
                  <a:srgbClr val="2C8DFE"/>
                </a:solidFill>
                <a:latin typeface="Freesentation 7 Bold" pitchFamily="2" charset="-127"/>
                <a:ea typeface="Freesentation 7 Bold" pitchFamily="2" charset="-127"/>
              </a:rPr>
              <a:t>On-Device</a:t>
            </a:r>
            <a:r>
              <a:rPr lang="ko-KR" altLang="en-US" sz="2500" b="1" u="none" strike="noStrike" dirty="0">
                <a:solidFill>
                  <a:srgbClr val="2C8DFE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2500" b="1" u="none" strike="noStrike" dirty="0">
                <a:solidFill>
                  <a:srgbClr val="2C8DFE"/>
                </a:solidFill>
                <a:latin typeface="Freesentation 7 Bold" pitchFamily="2" charset="-127"/>
                <a:ea typeface="Freesentation 7 Bold" pitchFamily="2" charset="-127"/>
              </a:rPr>
              <a:t>AI</a:t>
            </a:r>
            <a:endParaRPr lang="ko-KR" sz="2500" b="1" u="none" strike="noStrike" dirty="0">
              <a:solidFill>
                <a:srgbClr val="2C8DFE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B93461C3-1DD6-2BE8-F397-3EDCC7DDF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01" y="2579983"/>
            <a:ext cx="3827537" cy="3827537"/>
          </a:xfrm>
          <a:prstGeom prst="rect">
            <a:avLst/>
          </a:prstGeom>
        </p:spPr>
      </p:pic>
      <p:pic>
        <p:nvPicPr>
          <p:cNvPr id="18" name="그림 17" descr="텍스트, 스크린샷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857707-2C42-B49F-2753-962181F175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58" y="219498"/>
            <a:ext cx="4548731" cy="98480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39D399F-98C1-4D1A-8F92-B2E726CF4E70}"/>
              </a:ext>
            </a:extLst>
          </p:cNvPr>
          <p:cNvSpPr txBox="1"/>
          <p:nvPr/>
        </p:nvSpPr>
        <p:spPr>
          <a:xfrm>
            <a:off x="13757560" y="3423319"/>
            <a:ext cx="3149131" cy="1661993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rgbClr val="EEFBFF"/>
                </a:solidFill>
                <a:effectLst/>
                <a:latin typeface="Freesentation 3 Light" pitchFamily="2" charset="-127"/>
                <a:ea typeface="Freesentation 3 Light" pitchFamily="2" charset="-127"/>
              </a:rPr>
              <a:t>P</a:t>
            </a:r>
            <a:r>
              <a:rPr lang="en" altLang="ko-KR" sz="3600" dirty="0" err="1">
                <a:solidFill>
                  <a:srgbClr val="EEFBFF"/>
                </a:solidFill>
                <a:effectLst/>
                <a:latin typeface="Freesentation 3 Light" pitchFamily="2" charset="-127"/>
                <a:ea typeface="Freesentation 3 Light" pitchFamily="2" charset="-127"/>
              </a:rPr>
              <a:t>ortrait</a:t>
            </a:r>
            <a:r>
              <a:rPr lang="en" altLang="ko-KR" sz="3600" dirty="0">
                <a:solidFill>
                  <a:srgbClr val="EEFBFF"/>
                </a:solidFill>
                <a:effectLst/>
                <a:latin typeface="Freesentation 3 Light" pitchFamily="2" charset="-127"/>
                <a:ea typeface="Freesentation 3 Light" pitchFamily="2" charset="-127"/>
              </a:rPr>
              <a:t> Rights</a:t>
            </a:r>
          </a:p>
          <a:p>
            <a:pPr algn="ctr"/>
            <a:r>
              <a:rPr lang="en" altLang="ko-KR" sz="3600" dirty="0">
                <a:solidFill>
                  <a:srgbClr val="EEFBFF"/>
                </a:solidFill>
                <a:latin typeface="Freesentation 3 Light" pitchFamily="2" charset="-127"/>
                <a:ea typeface="Freesentation 3 Light" pitchFamily="2" charset="-127"/>
              </a:rPr>
              <a:t>&amp;</a:t>
            </a:r>
          </a:p>
          <a:p>
            <a:pPr algn="ctr"/>
            <a:r>
              <a:rPr lang="en" altLang="ko-KR" sz="3600" dirty="0">
                <a:solidFill>
                  <a:srgbClr val="EEFBFF"/>
                </a:solidFill>
                <a:latin typeface="Freesentation 3 Light" pitchFamily="2" charset="-127"/>
                <a:ea typeface="Freesentation 3 Light" pitchFamily="2" charset="-127"/>
              </a:rPr>
              <a:t>P</a:t>
            </a:r>
            <a:r>
              <a:rPr lang="en" altLang="ko-KR" sz="3600" dirty="0">
                <a:solidFill>
                  <a:srgbClr val="EEFBFF"/>
                </a:solidFill>
                <a:effectLst/>
                <a:latin typeface="Freesentation 3 Light" pitchFamily="2" charset="-127"/>
                <a:ea typeface="Freesentation 3 Light" pitchFamily="2" charset="-127"/>
              </a:rPr>
              <a:t>rivacy </a:t>
            </a:r>
            <a:r>
              <a:rPr lang="en" altLang="ko-KR" sz="3600" dirty="0">
                <a:solidFill>
                  <a:srgbClr val="EEFBFF"/>
                </a:solidFill>
                <a:latin typeface="Freesentation 3 Light" pitchFamily="2" charset="-127"/>
                <a:ea typeface="Freesentation 3 Light" pitchFamily="2" charset="-127"/>
              </a:rPr>
              <a:t>L</a:t>
            </a:r>
            <a:r>
              <a:rPr lang="en" altLang="ko-KR" sz="3600" dirty="0">
                <a:solidFill>
                  <a:srgbClr val="EEFBFF"/>
                </a:solidFill>
                <a:effectLst/>
                <a:latin typeface="Freesentation 3 Light" pitchFamily="2" charset="-127"/>
                <a:ea typeface="Freesentation 3 Light" pitchFamily="2" charset="-127"/>
              </a:rPr>
              <a:t>eakage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BC9E50A-302C-B9BB-9AFA-5AF9DA22E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95" y="241390"/>
            <a:ext cx="3827537" cy="3827537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BB5A09C-3311-0EFB-35AC-879DF9404E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179983">
            <a:off x="38863338" y="-19901216"/>
            <a:ext cx="2838895" cy="3466440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EEF7284E-B32E-F807-2043-54059E55D9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8039983">
            <a:off x="25731446" y="-15485356"/>
            <a:ext cx="10103644" cy="101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36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 rot="-1320000">
            <a:off x="13068300" y="114300"/>
            <a:ext cx="61976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140000">
            <a:off x="13766800" y="-1638300"/>
            <a:ext cx="3619500" cy="441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3098800"/>
            <a:ext cx="6172200" cy="6172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680173900" y="0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800" y="7556500"/>
            <a:ext cx="9804400" cy="2730500"/>
          </a:xfrm>
          <a:prstGeom prst="rect">
            <a:avLst/>
          </a:prstGeom>
          <a:effectLst>
            <a:outerShdw blurRad="36956" dist="83823" dir="2820000">
              <a:srgbClr val="000000">
                <a:alpha val="13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100" y="0"/>
            <a:ext cx="9804400" cy="8851900"/>
          </a:xfrm>
          <a:prstGeom prst="rect">
            <a:avLst/>
          </a:prstGeom>
          <a:effectLst>
            <a:outerShdw blurRad="390301" dist="272407" dir="282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8864600"/>
            <a:ext cx="8572500" cy="1498600"/>
          </a:xfrm>
          <a:prstGeom prst="rect">
            <a:avLst/>
          </a:prstGeom>
          <a:effectLst>
            <a:outerShdw blurRad="72324" dist="103487" dir="15720000">
              <a:srgbClr val="000000">
                <a:alpha val="16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584200"/>
            <a:ext cx="558800" cy="469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17700" y="9439617"/>
            <a:ext cx="767839" cy="32316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sz="2100" u="none" strike="noStrike" dirty="0" err="1">
                <a:solidFill>
                  <a:srgbClr val="FFFFFF"/>
                </a:solidFill>
                <a:latin typeface="Freesentation 5 Medium" pitchFamily="2" charset="-127"/>
                <a:ea typeface="Freesentation 5 Medium" pitchFamily="2" charset="-127"/>
              </a:rPr>
              <a:t>참여사</a:t>
            </a:r>
            <a:r>
              <a:rPr lang="en-US" altLang="ko-KR" sz="2100" u="none" strike="noStrike" dirty="0">
                <a:solidFill>
                  <a:srgbClr val="FFFFFF"/>
                </a:solidFill>
                <a:latin typeface="Freesentation 4 Regular" pitchFamily="2" charset="-127"/>
                <a:ea typeface="Freesentation 4 Regular" pitchFamily="2" charset="-127"/>
              </a:rPr>
              <a:t>  |</a:t>
            </a:r>
            <a:endParaRPr lang="ko-KR" sz="2100" u="none" strike="noStrike" dirty="0">
              <a:solidFill>
                <a:srgbClr val="FFFFFF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66400" y="9410700"/>
            <a:ext cx="436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100" u="none" strike="noStrike" dirty="0">
                <a:solidFill>
                  <a:srgbClr val="646464"/>
                </a:solidFill>
                <a:latin typeface="Freesentation 4 Regular" pitchFamily="2" charset="-127"/>
                <a:ea typeface="Freesentation 4 Regular" pitchFamily="2" charset="-127"/>
              </a:rPr>
              <a:t>TEAM</a:t>
            </a:r>
            <a:r>
              <a:rPr lang="ko-KR" altLang="en-US" sz="2100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 </a:t>
            </a:r>
            <a:r>
              <a:rPr lang="en-US" altLang="ko-KR" sz="2100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|	</a:t>
            </a:r>
            <a:r>
              <a:rPr lang="ko-KR" altLang="en-US" sz="21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윤현도 이선빈 전상우 </a:t>
            </a:r>
            <a:r>
              <a:rPr lang="ko-KR" altLang="en-US" sz="2100" u="none" strike="noStrike" dirty="0" err="1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홍혜창</a:t>
            </a:r>
            <a:r>
              <a:rPr lang="ko-KR" altLang="en-US" sz="21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 최은서</a:t>
            </a:r>
            <a:endParaRPr lang="ko-KR" sz="2100" u="none" strike="noStrike" dirty="0">
              <a:solidFill>
                <a:srgbClr val="646464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54200" y="7360557"/>
            <a:ext cx="3911600" cy="30162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lvl="0" algn="l">
              <a:lnSpc>
                <a:spcPct val="125329"/>
              </a:lnSpc>
            </a:pPr>
            <a:r>
              <a:rPr lang="ko-KR" altLang="en-US" sz="1700" u="none" strike="noStrike" dirty="0" err="1">
                <a:solidFill>
                  <a:srgbClr val="3780FE"/>
                </a:solidFill>
                <a:ea typeface="Freesentation 4 Regular" pitchFamily="2" charset="-127"/>
              </a:rPr>
              <a:t>온디바이스</a:t>
            </a:r>
            <a:r>
              <a:rPr lang="ko-KR" altLang="en-US" sz="1700" u="none" strike="noStrike" dirty="0">
                <a:solidFill>
                  <a:srgbClr val="3780FE"/>
                </a:solidFill>
                <a:ea typeface="Freesentation 4 Regular" pitchFamily="2" charset="-127"/>
              </a:rPr>
              <a:t> </a:t>
            </a:r>
            <a:r>
              <a:rPr lang="en" altLang="ko-KR" sz="1700" u="none" strike="noStrike" dirty="0">
                <a:solidFill>
                  <a:srgbClr val="3780FE"/>
                </a:solidFill>
                <a:ea typeface="Freesentation 4 Regular" pitchFamily="2" charset="-127"/>
              </a:rPr>
              <a:t>AI </a:t>
            </a:r>
            <a:r>
              <a:rPr lang="ko-KR" altLang="en-US" sz="1700" u="none" strike="noStrike" dirty="0">
                <a:solidFill>
                  <a:srgbClr val="3780FE"/>
                </a:solidFill>
                <a:ea typeface="Freesentation 4 Regular" pitchFamily="2" charset="-127"/>
              </a:rPr>
              <a:t>기반 스마트 </a:t>
            </a:r>
            <a:r>
              <a:rPr lang="ko-KR" altLang="en-US" sz="1700" u="none" strike="noStrike" dirty="0" err="1">
                <a:solidFill>
                  <a:srgbClr val="3780FE"/>
                </a:solidFill>
                <a:ea typeface="Freesentation 4 Regular" pitchFamily="2" charset="-127"/>
              </a:rPr>
              <a:t>무인점포</a:t>
            </a:r>
            <a:r>
              <a:rPr lang="ko-KR" altLang="en-US" sz="1700" u="none" strike="noStrike" dirty="0">
                <a:solidFill>
                  <a:srgbClr val="3780FE"/>
                </a:solidFill>
                <a:ea typeface="Freesentation 4 Regular" pitchFamily="2" charset="-127"/>
              </a:rPr>
              <a:t> 통합관리 시스템 </a:t>
            </a:r>
            <a:endParaRPr lang="ko-KR" sz="1700" u="none" strike="noStrike" dirty="0">
              <a:solidFill>
                <a:srgbClr val="3780FE"/>
              </a:solidFill>
              <a:ea typeface="Freesentation 4 Regular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54200" y="6553200"/>
            <a:ext cx="38227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3780FE"/>
                </a:solidFill>
                <a:latin typeface="Gmarket Sans Light"/>
              </a:rPr>
              <a:t>SYMPOSIUM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6700" y="5397500"/>
            <a:ext cx="2654300" cy="201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9700" y="927100"/>
            <a:ext cx="7620000" cy="5511800"/>
          </a:xfrm>
          <a:prstGeom prst="rect">
            <a:avLst/>
          </a:prstGeom>
        </p:spPr>
      </p:pic>
      <p:pic>
        <p:nvPicPr>
          <p:cNvPr id="1042" name="그림 1041" descr="폰트, 텍스트, 그래픽, 포스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7D489DC-56DD-C34B-7B75-C71B6871AD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3" b="43114"/>
          <a:stretch/>
        </p:blipFill>
        <p:spPr>
          <a:xfrm>
            <a:off x="5108989" y="9407376"/>
            <a:ext cx="829518" cy="381602"/>
          </a:xfrm>
          <a:prstGeom prst="rect">
            <a:avLst/>
          </a:prstGeom>
        </p:spPr>
      </p:pic>
      <p:pic>
        <p:nvPicPr>
          <p:cNvPr id="1044" name="Picture 4">
            <a:extLst>
              <a:ext uri="{FF2B5EF4-FFF2-40B4-BE49-F238E27FC236}">
                <a16:creationId xmlns:a16="http://schemas.microsoft.com/office/drawing/2014/main" id="{3C467AFD-999E-FAF1-D0A0-8964E75B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78" y="9419481"/>
            <a:ext cx="1979433" cy="36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896CC-2FCB-2D46-B872-C76434F3D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4442F7-CB8B-0896-0CFC-8D1B6788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4300" y="-50800"/>
            <a:ext cx="8521700" cy="10350500"/>
          </a:xfrm>
          <a:prstGeom prst="rect">
            <a:avLst/>
          </a:prstGeom>
          <a:effectLst>
            <a:outerShdw blurRad="1446593" dir="5220000">
              <a:srgbClr val="000000">
                <a:alpha val="10000"/>
              </a:srgbClr>
            </a:outerShdw>
          </a:effec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80C035A-0858-4533-47C6-BFA856B5597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110AF4A2-4D99-7042-80A9-09D18F1CA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6070600"/>
            <a:ext cx="5676900" cy="453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19517AC-F524-8515-43D3-F296FEA33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7010400"/>
            <a:ext cx="3187700" cy="2019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4B3B33A-F651-C9BD-963E-5D018F89D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400" y="3848100"/>
            <a:ext cx="2603500" cy="3860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5CF2DE1-3381-5FE6-3548-2F1BA146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" y="7010400"/>
            <a:ext cx="4394200" cy="2641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51B2CB-91E5-EEFD-A225-BCA43F7C8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  <a:effectLst>
            <a:outerShdw blurRad="196924" dist="97750" dir="11100000">
              <a:srgbClr val="000000">
                <a:alpha val="10000"/>
              </a:srgbClr>
            </a:outerShdw>
          </a:effec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5F23432-E265-5167-AF72-71447B29FB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" y="584200"/>
            <a:ext cx="558800" cy="469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49DA8E76-D052-094A-A4B7-F5EA4D1A05D0}"/>
              </a:ext>
            </a:extLst>
          </p:cNvPr>
          <p:cNvSpPr txBox="1"/>
          <p:nvPr/>
        </p:nvSpPr>
        <p:spPr>
          <a:xfrm>
            <a:off x="9442450" y="2164982"/>
            <a:ext cx="2400300" cy="369332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lvl="0"/>
            <a:r>
              <a:rPr lang="en-US" altLang="ko-KR" sz="2400" b="1" u="none" strike="noStrike" dirty="0">
                <a:solidFill>
                  <a:srgbClr val="378DFE"/>
                </a:solidFill>
                <a:latin typeface="Poppins SemiBold" pitchFamily="2" charset="0"/>
                <a:ea typeface="Freesentation 7 Bold" pitchFamily="2" charset="-127"/>
                <a:cs typeface="Poppins SemiBold" pitchFamily="2" charset="0"/>
              </a:rPr>
              <a:t>Team Member</a:t>
            </a:r>
            <a:endParaRPr lang="ko-KR" sz="2400" b="1" u="none" strike="noStrike" dirty="0">
              <a:solidFill>
                <a:srgbClr val="378DFE"/>
              </a:solidFill>
              <a:latin typeface="Poppins SemiBold" pitchFamily="2" charset="0"/>
              <a:ea typeface="Freesentation 7 Bold" pitchFamily="2" charset="-127"/>
              <a:cs typeface="Poppins SemiBold" pitchFamily="2" charset="0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031426C-3E55-F814-68F1-A56DB756A543}"/>
              </a:ext>
            </a:extLst>
          </p:cNvPr>
          <p:cNvSpPr txBox="1"/>
          <p:nvPr/>
        </p:nvSpPr>
        <p:spPr>
          <a:xfrm>
            <a:off x="12457448" y="2170737"/>
            <a:ext cx="2033736" cy="369332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" altLang="ko-KR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Participation</a:t>
            </a:r>
            <a:endParaRPr lang="ko-KR" sz="2400" u="none" strike="noStrike" dirty="0">
              <a:solidFill>
                <a:srgbClr val="646464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D18A578-6F4A-08BC-E02F-9999EE0B943E}"/>
              </a:ext>
            </a:extLst>
          </p:cNvPr>
          <p:cNvSpPr txBox="1"/>
          <p:nvPr/>
        </p:nvSpPr>
        <p:spPr>
          <a:xfrm>
            <a:off x="355600" y="8915400"/>
            <a:ext cx="1092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778EFB"/>
                </a:solidFill>
                <a:latin typeface="Anek Tamil Condensed Light"/>
              </a:rPr>
              <a:t>Store</a:t>
            </a:r>
          </a:p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778EFB"/>
                </a:solidFill>
                <a:latin typeface="Anek Tamil Condensed Light"/>
              </a:rPr>
              <a:t>Shield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D18ED-7394-67E9-0C40-E4AB5AB75970}"/>
              </a:ext>
            </a:extLst>
          </p:cNvPr>
          <p:cNvSpPr txBox="1"/>
          <p:nvPr/>
        </p:nvSpPr>
        <p:spPr>
          <a:xfrm>
            <a:off x="2324102" y="754022"/>
            <a:ext cx="555312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5000" b="1" spc="-150" dirty="0">
                <a:gradFill>
                  <a:gsLst>
                    <a:gs pos="0">
                      <a:srgbClr val="BC8FF8"/>
                    </a:gs>
                    <a:gs pos="51000">
                      <a:srgbClr val="388DFE"/>
                    </a:gs>
                    <a:gs pos="100000">
                      <a:srgbClr val="6BC2FD"/>
                    </a:gs>
                  </a:gsLst>
                  <a:lin ang="1500000" scaled="0"/>
                </a:gradFill>
                <a:latin typeface="Freesentation 9 Black" pitchFamily="2" charset="-127"/>
                <a:ea typeface="Freesentation 9 Black" pitchFamily="2" charset="-127"/>
              </a:rPr>
              <a:t>INDEX</a:t>
            </a:r>
            <a:endParaRPr kumimoji="1" lang="ko-KR" altLang="en-US" sz="15000" b="1" spc="-150" dirty="0">
              <a:gradFill>
                <a:gsLst>
                  <a:gs pos="0">
                    <a:srgbClr val="BC8FF8"/>
                  </a:gs>
                  <a:gs pos="51000">
                    <a:srgbClr val="388DFE"/>
                  </a:gs>
                  <a:gs pos="100000">
                    <a:srgbClr val="6BC2FD"/>
                  </a:gs>
                </a:gsLst>
                <a:lin ang="1500000" scaled="0"/>
              </a:gradFill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CBCC43-CF1F-123A-7BB9-FEEE20FAF9DF}"/>
              </a:ext>
            </a:extLst>
          </p:cNvPr>
          <p:cNvSpPr txBox="1"/>
          <p:nvPr/>
        </p:nvSpPr>
        <p:spPr>
          <a:xfrm>
            <a:off x="9320063" y="1093245"/>
            <a:ext cx="2694969" cy="86177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kumimoji="1" lang="en-US" altLang="ko-KR" sz="5000" spc="-150" dirty="0">
                <a:gradFill>
                  <a:gsLst>
                    <a:gs pos="0">
                      <a:srgbClr val="BC8FF8"/>
                    </a:gs>
                    <a:gs pos="51000">
                      <a:srgbClr val="388DFE"/>
                    </a:gs>
                    <a:gs pos="100000">
                      <a:srgbClr val="6BC2FD"/>
                    </a:gs>
                  </a:gsLst>
                  <a:lin ang="1500000" scaled="0"/>
                </a:gradFill>
                <a:latin typeface="Freesentation 2 ExtraLight" pitchFamily="2" charset="-127"/>
                <a:ea typeface="Freesentation 2 ExtraLight" pitchFamily="2" charset="-127"/>
              </a:rPr>
              <a:t>PROJECT</a:t>
            </a:r>
            <a:endParaRPr kumimoji="1" lang="ko-KR" altLang="en-US" sz="5000" spc="-150" dirty="0">
              <a:gradFill>
                <a:gsLst>
                  <a:gs pos="0">
                    <a:srgbClr val="BC8FF8"/>
                  </a:gs>
                  <a:gs pos="51000">
                    <a:srgbClr val="388DFE"/>
                  </a:gs>
                  <a:gs pos="100000">
                    <a:srgbClr val="6BC2FD"/>
                  </a:gs>
                </a:gsLst>
                <a:lin ang="1500000" scaled="0"/>
              </a:gra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6BCC2918-809B-E9AD-FA5B-3CB55D8E42DD}"/>
              </a:ext>
            </a:extLst>
          </p:cNvPr>
          <p:cNvSpPr txBox="1"/>
          <p:nvPr/>
        </p:nvSpPr>
        <p:spPr>
          <a:xfrm>
            <a:off x="9439822" y="2687663"/>
            <a:ext cx="2033736" cy="369332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rgbClr val="378DFE"/>
                </a:solidFill>
                <a:latin typeface="Poppins SemiBold" pitchFamily="2" charset="0"/>
                <a:ea typeface="Freesentation 7 Bold" pitchFamily="2" charset="-127"/>
                <a:cs typeface="Poppins SemiBold" pitchFamily="2" charset="0"/>
              </a:rPr>
              <a:t>Project</a:t>
            </a:r>
            <a:r>
              <a:rPr lang="ko-KR" altLang="en-US" sz="2400" b="1" dirty="0">
                <a:solidFill>
                  <a:srgbClr val="378DFE"/>
                </a:solidFill>
                <a:latin typeface="Poppins SemiBold" pitchFamily="2" charset="0"/>
                <a:ea typeface="Freesentation 7 Bold" pitchFamily="2" charset="-127"/>
                <a:cs typeface="Poppins SemiBold" pitchFamily="2" charset="0"/>
              </a:rPr>
              <a:t> </a:t>
            </a:r>
            <a:r>
              <a:rPr lang="en-US" altLang="ko-KR" sz="2400" b="1" dirty="0">
                <a:solidFill>
                  <a:srgbClr val="378DFE"/>
                </a:solidFill>
                <a:latin typeface="Poppins SemiBold" pitchFamily="2" charset="0"/>
                <a:ea typeface="Freesentation 7 Bold" pitchFamily="2" charset="-127"/>
                <a:cs typeface="Poppins SemiBold" pitchFamily="2" charset="0"/>
              </a:rPr>
              <a:t>Topic</a:t>
            </a:r>
            <a:endParaRPr lang="ko-KR" sz="2400" b="1" u="none" strike="noStrike" dirty="0">
              <a:solidFill>
                <a:srgbClr val="378DFE"/>
              </a:solidFill>
              <a:latin typeface="Poppins SemiBold" pitchFamily="2" charset="0"/>
              <a:ea typeface="Freesentation 7 Bold" pitchFamily="2" charset="-127"/>
              <a:cs typeface="Poppins SemiBold" pitchFamily="2" charset="0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3085C84-0754-3603-CEC1-422FED76CEBE}"/>
              </a:ext>
            </a:extLst>
          </p:cNvPr>
          <p:cNvSpPr txBox="1"/>
          <p:nvPr/>
        </p:nvSpPr>
        <p:spPr>
          <a:xfrm>
            <a:off x="12484100" y="2682547"/>
            <a:ext cx="5553300" cy="738664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" altLang="ko-KR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Smart unmanned store integrated management system</a:t>
            </a:r>
            <a:endParaRPr lang="ko-KR" sz="2400" u="none" strike="noStrike" dirty="0">
              <a:solidFill>
                <a:srgbClr val="646464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3D3FFFA5-C79F-CF13-F1F4-1A45FCB0BF68}"/>
              </a:ext>
            </a:extLst>
          </p:cNvPr>
          <p:cNvSpPr txBox="1"/>
          <p:nvPr/>
        </p:nvSpPr>
        <p:spPr>
          <a:xfrm>
            <a:off x="12457448" y="7940813"/>
            <a:ext cx="5689602" cy="369332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Yolo Nas</a:t>
            </a:r>
            <a:r>
              <a:rPr lang="en-US" altLang="ko-KR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-</a:t>
            </a:r>
            <a:r>
              <a:rPr lang="en-US" altLang="ko-KR" sz="2400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Q</a:t>
            </a:r>
            <a:r>
              <a:rPr lang="en-US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 </a:t>
            </a:r>
            <a:r>
              <a:rPr lang="ko-KR" altLang="en-US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 </a:t>
            </a:r>
            <a:r>
              <a:rPr lang="en-US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| </a:t>
            </a:r>
            <a:r>
              <a:rPr lang="ko-KR" altLang="en-US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 </a:t>
            </a:r>
            <a:r>
              <a:rPr lang="en-US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Lightweight Face Detection-Q</a:t>
            </a: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3BB42765-3E7E-F894-FFC4-724337595FC1}"/>
              </a:ext>
            </a:extLst>
          </p:cNvPr>
          <p:cNvSpPr txBox="1"/>
          <p:nvPr/>
        </p:nvSpPr>
        <p:spPr>
          <a:xfrm>
            <a:off x="9439823" y="7940766"/>
            <a:ext cx="1304378" cy="369332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rgbClr val="378DFE"/>
                </a:solidFill>
                <a:latin typeface="Poppins SemiBold" pitchFamily="2" charset="0"/>
                <a:ea typeface="Freesentation 7 Bold" pitchFamily="2" charset="-127"/>
                <a:cs typeface="Poppins SemiBold" pitchFamily="2" charset="0"/>
              </a:rPr>
              <a:t>Model</a:t>
            </a:r>
            <a:endParaRPr lang="ko-KR" sz="2400" b="1" u="none" strike="noStrike" dirty="0">
              <a:solidFill>
                <a:srgbClr val="378DFE"/>
              </a:solidFill>
              <a:latin typeface="Poppins SemiBold" pitchFamily="2" charset="0"/>
              <a:ea typeface="Freesentation 7 Bold" pitchFamily="2" charset="-127"/>
              <a:cs typeface="Poppins SemiBold" pitchFamily="2" charset="0"/>
            </a:endParaRP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300BDC1B-9EC0-5134-4BBD-6163285F9E85}"/>
              </a:ext>
            </a:extLst>
          </p:cNvPr>
          <p:cNvSpPr txBox="1"/>
          <p:nvPr/>
        </p:nvSpPr>
        <p:spPr>
          <a:xfrm>
            <a:off x="12484100" y="8514118"/>
            <a:ext cx="3721100" cy="369332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lvl="0" algn="l"/>
            <a:r>
              <a:rPr lang="en" altLang="ko-KR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Project Conformity</a:t>
            </a:r>
            <a:endParaRPr lang="en-US" sz="2400" u="none" strike="noStrike" dirty="0">
              <a:solidFill>
                <a:srgbClr val="646464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E4FDD-3BFB-82A9-7C80-B2853CB84F01}"/>
              </a:ext>
            </a:extLst>
          </p:cNvPr>
          <p:cNvSpPr txBox="1"/>
          <p:nvPr/>
        </p:nvSpPr>
        <p:spPr>
          <a:xfrm>
            <a:off x="9439822" y="8514118"/>
            <a:ext cx="1892300" cy="369332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r>
              <a:rPr lang="en-US" altLang="ko-KR" sz="2400" b="1" u="none" strike="noStrike" dirty="0">
                <a:solidFill>
                  <a:srgbClr val="378DFE"/>
                </a:solidFill>
                <a:latin typeface="Poppins SemiBold" pitchFamily="2" charset="0"/>
                <a:ea typeface="Freesentation 7 Bold" pitchFamily="2" charset="-127"/>
                <a:cs typeface="Poppins SemiBold" pitchFamily="2" charset="0"/>
              </a:rPr>
              <a:t>On device</a:t>
            </a:r>
            <a:endParaRPr lang="ko-KR" altLang="ko-KR" sz="2400" b="1" u="none" strike="noStrike" dirty="0">
              <a:solidFill>
                <a:srgbClr val="378DFE"/>
              </a:solidFill>
              <a:latin typeface="Poppins SemiBold" pitchFamily="2" charset="0"/>
              <a:ea typeface="Freesentation 7 Bold" pitchFamily="2" charset="-127"/>
              <a:cs typeface="Poppins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49DB34-F443-ED8A-C8E1-FC5AFD03A84E}"/>
              </a:ext>
            </a:extLst>
          </p:cNvPr>
          <p:cNvSpPr txBox="1"/>
          <p:nvPr/>
        </p:nvSpPr>
        <p:spPr>
          <a:xfrm>
            <a:off x="9320063" y="6940030"/>
            <a:ext cx="3438762" cy="86177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kumimoji="1" lang="en-US" altLang="ko-KR" sz="5000" spc="-150" dirty="0">
                <a:gradFill>
                  <a:gsLst>
                    <a:gs pos="0">
                      <a:srgbClr val="BC8FF8"/>
                    </a:gs>
                    <a:gs pos="51000">
                      <a:srgbClr val="388DFE"/>
                    </a:gs>
                    <a:gs pos="100000">
                      <a:srgbClr val="6BC2FD"/>
                    </a:gs>
                  </a:gsLst>
                  <a:lin ang="1500000" scaled="0"/>
                </a:gradFill>
                <a:latin typeface="Freesentation 2 ExtraLight" pitchFamily="2" charset="-127"/>
                <a:ea typeface="Freesentation 2 ExtraLight" pitchFamily="2" charset="-127"/>
              </a:rPr>
              <a:t>QUALCOMM</a:t>
            </a:r>
            <a:endParaRPr kumimoji="1" lang="ko-KR" altLang="en-US" sz="5000" spc="-150" dirty="0">
              <a:gradFill>
                <a:gsLst>
                  <a:gs pos="0">
                    <a:srgbClr val="BC8FF8"/>
                  </a:gs>
                  <a:gs pos="51000">
                    <a:srgbClr val="388DFE"/>
                  </a:gs>
                  <a:gs pos="100000">
                    <a:srgbClr val="6BC2FD"/>
                  </a:gs>
                </a:gsLst>
                <a:lin ang="1500000" scaled="0"/>
              </a:gra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03DC4730-0DE6-2883-7262-3F7358D36032}"/>
              </a:ext>
            </a:extLst>
          </p:cNvPr>
          <p:cNvSpPr txBox="1"/>
          <p:nvPr/>
        </p:nvSpPr>
        <p:spPr>
          <a:xfrm>
            <a:off x="12484101" y="4993376"/>
            <a:ext cx="5820000" cy="369332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lvl="0" algn="l"/>
            <a:r>
              <a:rPr lang="en" altLang="ko-KR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Security</a:t>
            </a:r>
            <a:r>
              <a:rPr lang="ko-KR" altLang="en-US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 </a:t>
            </a:r>
            <a:r>
              <a:rPr lang="en" altLang="ko-KR" sz="24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| Sales | Inventory Management</a:t>
            </a:r>
            <a:endParaRPr lang="en-US" sz="2400" u="none" strike="noStrike" dirty="0">
              <a:solidFill>
                <a:srgbClr val="646464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C8180450-3B9D-2233-CCD3-E0F44509C0A9}"/>
              </a:ext>
            </a:extLst>
          </p:cNvPr>
          <p:cNvSpPr txBox="1"/>
          <p:nvPr/>
        </p:nvSpPr>
        <p:spPr>
          <a:xfrm>
            <a:off x="9442451" y="4995900"/>
            <a:ext cx="2362200" cy="369332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lvl="0"/>
            <a:r>
              <a:rPr lang="en" altLang="ko-KR" sz="2400" b="1" u="none" strike="noStrike" dirty="0">
                <a:solidFill>
                  <a:srgbClr val="378DFE"/>
                </a:solidFill>
                <a:latin typeface="Poppins SemiBold" pitchFamily="2" charset="0"/>
                <a:ea typeface="Freesentation 7 Bold" pitchFamily="2" charset="-127"/>
                <a:cs typeface="Poppins SemiBold" pitchFamily="2" charset="0"/>
              </a:rPr>
              <a:t>Key Features</a:t>
            </a:r>
            <a:endParaRPr lang="ko-KR" sz="2400" b="1" u="none" strike="noStrike" dirty="0">
              <a:solidFill>
                <a:srgbClr val="378DFE"/>
              </a:solidFill>
              <a:latin typeface="Poppins SemiBold" pitchFamily="2" charset="0"/>
              <a:ea typeface="Freesentation 7 Bold" pitchFamily="2" charset="-127"/>
              <a:cs typeface="Poppins SemiBold" pitchFamily="2" charset="0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F87DE5D-430F-F24C-99C9-CBC48C79E5BE}"/>
              </a:ext>
            </a:extLst>
          </p:cNvPr>
          <p:cNvSpPr txBox="1"/>
          <p:nvPr/>
        </p:nvSpPr>
        <p:spPr>
          <a:xfrm>
            <a:off x="12482786" y="5559431"/>
            <a:ext cx="3721100" cy="369332"/>
          </a:xfrm>
          <a:prstGeom prst="rect">
            <a:avLst/>
          </a:prstGeom>
        </p:spPr>
        <p:txBody>
          <a:bodyPr lIns="0" tIns="0" rIns="0" bIns="0" rtlCol="0" anchor="ctr" anchorCtr="0">
            <a:spAutoFit/>
          </a:bodyPr>
          <a:lstStyle/>
          <a:p>
            <a:pPr lvl="0" algn="l"/>
            <a:r>
              <a:rPr lang="en-US" sz="2400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with Figma</a:t>
            </a:r>
            <a:endParaRPr lang="en-US" sz="2400" u="none" strike="noStrike" dirty="0">
              <a:solidFill>
                <a:srgbClr val="646464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4A5C37A4-D1DD-42CF-8BB4-CE0B6D9518D6}"/>
              </a:ext>
            </a:extLst>
          </p:cNvPr>
          <p:cNvSpPr txBox="1"/>
          <p:nvPr/>
        </p:nvSpPr>
        <p:spPr>
          <a:xfrm>
            <a:off x="9441794" y="5559431"/>
            <a:ext cx="2235199" cy="369332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lvl="0"/>
            <a:r>
              <a:rPr lang="en-US" altLang="ko-KR" sz="2400" b="1" u="none" strike="noStrike" dirty="0">
                <a:solidFill>
                  <a:srgbClr val="378DFE"/>
                </a:solidFill>
                <a:latin typeface="Poppins SemiBold" pitchFamily="2" charset="0"/>
                <a:ea typeface="Freesentation 7 Bold" pitchFamily="2" charset="-127"/>
                <a:cs typeface="Poppins SemiBold" pitchFamily="2" charset="0"/>
              </a:rPr>
              <a:t>UX/UI</a:t>
            </a:r>
            <a:r>
              <a:rPr lang="ko-KR" altLang="en-US" sz="2400" b="1" u="none" strike="noStrike" dirty="0">
                <a:solidFill>
                  <a:srgbClr val="378DFE"/>
                </a:solidFill>
                <a:latin typeface="Poppins SemiBold" pitchFamily="2" charset="0"/>
                <a:ea typeface="Freesentation 7 Bold" pitchFamily="2" charset="-127"/>
                <a:cs typeface="Poppins SemiBold" pitchFamily="2" charset="0"/>
              </a:rPr>
              <a:t> </a:t>
            </a:r>
            <a:r>
              <a:rPr lang="en-US" altLang="ko-KR" sz="2400" b="1" dirty="0">
                <a:solidFill>
                  <a:srgbClr val="378DFE"/>
                </a:solidFill>
                <a:latin typeface="Poppins SemiBold" pitchFamily="2" charset="0"/>
                <a:ea typeface="Freesentation 7 Bold" pitchFamily="2" charset="-127"/>
                <a:cs typeface="Poppins SemiBold" pitchFamily="2" charset="0"/>
              </a:rPr>
              <a:t>Design</a:t>
            </a:r>
            <a:endParaRPr lang="ko-KR" sz="2400" b="1" u="none" strike="noStrike" dirty="0">
              <a:solidFill>
                <a:srgbClr val="378DFE"/>
              </a:solidFill>
              <a:latin typeface="Poppins SemiBold" pitchFamily="2" charset="0"/>
              <a:ea typeface="Freesentation 7 Bold" pitchFamily="2" charset="-127"/>
              <a:cs typeface="Poppins Semi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8EB7DA-EDC2-11F8-8041-AFCC7A7B2226}"/>
              </a:ext>
            </a:extLst>
          </p:cNvPr>
          <p:cNvSpPr txBox="1"/>
          <p:nvPr/>
        </p:nvSpPr>
        <p:spPr>
          <a:xfrm>
            <a:off x="9320064" y="4002047"/>
            <a:ext cx="3005951" cy="86177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kumimoji="1" lang="en-US" altLang="ko-KR" sz="5000" spc="-150" dirty="0">
                <a:gradFill>
                  <a:gsLst>
                    <a:gs pos="0">
                      <a:srgbClr val="BC8FF8"/>
                    </a:gs>
                    <a:gs pos="51000">
                      <a:srgbClr val="388DFE"/>
                    </a:gs>
                    <a:gs pos="100000">
                      <a:srgbClr val="6BC2FD"/>
                    </a:gs>
                  </a:gsLst>
                  <a:lin ang="1500000" scaled="0"/>
                </a:gradFill>
                <a:latin typeface="Freesentation 2 ExtraLight" pitchFamily="2" charset="-127"/>
                <a:ea typeface="Freesentation 2 ExtraLight" pitchFamily="2" charset="-127"/>
              </a:rPr>
              <a:t>FUNCTION</a:t>
            </a:r>
            <a:endParaRPr kumimoji="1" lang="ko-KR" altLang="en-US" sz="5000" spc="-150" dirty="0">
              <a:gradFill>
                <a:gsLst>
                  <a:gs pos="0">
                    <a:srgbClr val="BC8FF8"/>
                  </a:gs>
                  <a:gs pos="51000">
                    <a:srgbClr val="388DFE"/>
                  </a:gs>
                  <a:gs pos="100000">
                    <a:srgbClr val="6BC2FD"/>
                  </a:gs>
                </a:gsLst>
                <a:lin ang="1500000" scaled="0"/>
              </a:gra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A65C3D7-4420-66FD-0438-A4743350A29D}"/>
              </a:ext>
            </a:extLst>
          </p:cNvPr>
          <p:cNvCxnSpPr>
            <a:cxnSpLocks/>
          </p:cNvCxnSpPr>
          <p:nvPr/>
        </p:nvCxnSpPr>
        <p:spPr>
          <a:xfrm>
            <a:off x="12233821" y="1485900"/>
            <a:ext cx="5760000" cy="0"/>
          </a:xfrm>
          <a:prstGeom prst="line">
            <a:avLst/>
          </a:prstGeom>
          <a:ln w="19050">
            <a:gradFill>
              <a:gsLst>
                <a:gs pos="100000">
                  <a:srgbClr val="388DFE"/>
                </a:gs>
                <a:gs pos="0">
                  <a:srgbClr val="FA43B2"/>
                </a:gs>
                <a:gs pos="39000">
                  <a:srgbClr val="BC8FF8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CA0C3ABB-5CF3-2451-BFFC-D2403D950816}"/>
              </a:ext>
            </a:extLst>
          </p:cNvPr>
          <p:cNvCxnSpPr>
            <a:cxnSpLocks/>
          </p:cNvCxnSpPr>
          <p:nvPr/>
        </p:nvCxnSpPr>
        <p:spPr>
          <a:xfrm>
            <a:off x="12482786" y="4415712"/>
            <a:ext cx="5511035" cy="0"/>
          </a:xfrm>
          <a:prstGeom prst="line">
            <a:avLst/>
          </a:prstGeom>
          <a:ln w="19050">
            <a:gradFill>
              <a:gsLst>
                <a:gs pos="100000">
                  <a:srgbClr val="388DFE"/>
                </a:gs>
                <a:gs pos="0">
                  <a:srgbClr val="FA43B2"/>
                </a:gs>
                <a:gs pos="39000">
                  <a:srgbClr val="BC8FF8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914AAB0-1BF5-6C09-BA7E-FE15992220AC}"/>
              </a:ext>
            </a:extLst>
          </p:cNvPr>
          <p:cNvCxnSpPr>
            <a:cxnSpLocks/>
          </p:cNvCxnSpPr>
          <p:nvPr/>
        </p:nvCxnSpPr>
        <p:spPr>
          <a:xfrm>
            <a:off x="12954000" y="7382847"/>
            <a:ext cx="5039821" cy="0"/>
          </a:xfrm>
          <a:prstGeom prst="line">
            <a:avLst/>
          </a:prstGeom>
          <a:ln w="19050">
            <a:gradFill>
              <a:gsLst>
                <a:gs pos="100000">
                  <a:srgbClr val="388DFE"/>
                </a:gs>
                <a:gs pos="0">
                  <a:srgbClr val="FA43B2"/>
                </a:gs>
                <a:gs pos="39000">
                  <a:srgbClr val="BC8FF8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7">
            <a:extLst>
              <a:ext uri="{FF2B5EF4-FFF2-40B4-BE49-F238E27FC236}">
                <a16:creationId xmlns:a16="http://schemas.microsoft.com/office/drawing/2014/main" id="{D3DDC331-AC31-6C48-4390-4A31F5554F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71791" y="-1398628"/>
            <a:ext cx="3479800" cy="4305300"/>
          </a:xfrm>
          <a:prstGeom prst="rect">
            <a:avLst/>
          </a:prstGeom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E5DE6171-E004-D15E-D549-D666EEBD30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64877" y="2870200"/>
            <a:ext cx="3403600" cy="3200400"/>
          </a:xfrm>
          <a:prstGeom prst="rect">
            <a:avLst/>
          </a:prstGeom>
        </p:spPr>
      </p:pic>
      <p:pic>
        <p:nvPicPr>
          <p:cNvPr id="60" name="Picture 9">
            <a:extLst>
              <a:ext uri="{FF2B5EF4-FFF2-40B4-BE49-F238E27FC236}">
                <a16:creationId xmlns:a16="http://schemas.microsoft.com/office/drawing/2014/main" id="{E65F42CC-3862-F06D-3FEE-1793AD47EA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68498" y="7019626"/>
            <a:ext cx="3644900" cy="3429000"/>
          </a:xfrm>
          <a:prstGeom prst="rect">
            <a:avLst/>
          </a:prstGeom>
        </p:spPr>
      </p:pic>
      <p:pic>
        <p:nvPicPr>
          <p:cNvPr id="61" name="Picture 10">
            <a:extLst>
              <a:ext uri="{FF2B5EF4-FFF2-40B4-BE49-F238E27FC236}">
                <a16:creationId xmlns:a16="http://schemas.microsoft.com/office/drawing/2014/main" id="{1B5D224C-FB82-98C6-F8C1-4547AEC602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0" y="12230100"/>
            <a:ext cx="3632200" cy="3238500"/>
          </a:xfrm>
          <a:prstGeom prst="rect">
            <a:avLst/>
          </a:prstGeom>
        </p:spPr>
      </p:pic>
      <p:pic>
        <p:nvPicPr>
          <p:cNvPr id="62" name="Picture 18">
            <a:extLst>
              <a:ext uri="{FF2B5EF4-FFF2-40B4-BE49-F238E27FC236}">
                <a16:creationId xmlns:a16="http://schemas.microsoft.com/office/drawing/2014/main" id="{5A942B47-EAB4-6984-7714-DC25202AA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4584" r="547" b="34129"/>
          <a:stretch/>
        </p:blipFill>
        <p:spPr>
          <a:xfrm>
            <a:off x="2165827" y="-2247900"/>
            <a:ext cx="5860573" cy="82846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035BED9-4208-9953-E4EE-24071D4FA931}"/>
              </a:ext>
            </a:extLst>
          </p:cNvPr>
          <p:cNvSpPr txBox="1"/>
          <p:nvPr/>
        </p:nvSpPr>
        <p:spPr>
          <a:xfrm>
            <a:off x="-7439820" y="1477823"/>
            <a:ext cx="516679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7000" b="1" spc="-150" dirty="0">
                <a:gradFill>
                  <a:gsLst>
                    <a:gs pos="0">
                      <a:srgbClr val="BC8FF8"/>
                    </a:gs>
                    <a:gs pos="51000">
                      <a:srgbClr val="388DFE"/>
                    </a:gs>
                    <a:gs pos="100000">
                      <a:srgbClr val="6BC2FD"/>
                    </a:gs>
                  </a:gsLst>
                  <a:lin ang="1500000" scaled="0"/>
                </a:gradFill>
                <a:latin typeface="Freesentation 9 Black" pitchFamily="2" charset="-127"/>
                <a:ea typeface="Freesentation 9 Black" pitchFamily="2" charset="-127"/>
              </a:rPr>
              <a:t>2025</a:t>
            </a:r>
            <a:endParaRPr kumimoji="1" lang="ko-KR" altLang="en-US" sz="17000" b="1" spc="-150" dirty="0">
              <a:gradFill>
                <a:gsLst>
                  <a:gs pos="0">
                    <a:srgbClr val="BC8FF8"/>
                  </a:gs>
                  <a:gs pos="51000">
                    <a:srgbClr val="388DFE"/>
                  </a:gs>
                  <a:gs pos="100000">
                    <a:srgbClr val="6BC2FD"/>
                  </a:gs>
                </a:gsLst>
                <a:lin ang="1500000" scaled="0"/>
              </a:gradFill>
              <a:latin typeface="Freesentation 9 Black" pitchFamily="2" charset="-127"/>
              <a:ea typeface="Freesentation 9 Black" pitchFamily="2" charset="-127"/>
            </a:endParaRPr>
          </a:p>
        </p:txBody>
      </p:sp>
      <p:pic>
        <p:nvPicPr>
          <p:cNvPr id="64" name="Picture 27">
            <a:extLst>
              <a:ext uri="{FF2B5EF4-FFF2-40B4-BE49-F238E27FC236}">
                <a16:creationId xmlns:a16="http://schemas.microsoft.com/office/drawing/2014/main" id="{AACC74EB-E5F8-10C5-866C-FDA5FAB419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484310">
            <a:off x="-3090240" y="-3176766"/>
            <a:ext cx="1778000" cy="1778000"/>
          </a:xfrm>
          <a:prstGeom prst="rect">
            <a:avLst/>
          </a:prstGeom>
        </p:spPr>
      </p:pic>
      <p:pic>
        <p:nvPicPr>
          <p:cNvPr id="65" name="Picture 28">
            <a:extLst>
              <a:ext uri="{FF2B5EF4-FFF2-40B4-BE49-F238E27FC236}">
                <a16:creationId xmlns:a16="http://schemas.microsoft.com/office/drawing/2014/main" id="{22B8911F-1290-C3DC-6586-2E82F90AB3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76309" y="3154679"/>
            <a:ext cx="1587500" cy="1587500"/>
          </a:xfrm>
          <a:prstGeom prst="rect">
            <a:avLst/>
          </a:prstGeom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id="{4FB18516-2855-1D7D-8E72-ECB7D5F608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8481454">
            <a:off x="9263614" y="-1970691"/>
            <a:ext cx="1231900" cy="1231900"/>
          </a:xfrm>
          <a:prstGeom prst="rect">
            <a:avLst/>
          </a:prstGeom>
        </p:spPr>
      </p:pic>
      <p:pic>
        <p:nvPicPr>
          <p:cNvPr id="67" name="Picture 14">
            <a:extLst>
              <a:ext uri="{FF2B5EF4-FFF2-40B4-BE49-F238E27FC236}">
                <a16:creationId xmlns:a16="http://schemas.microsoft.com/office/drawing/2014/main" id="{81473CB7-B383-7506-8269-743E1B9409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87250" y="10568402"/>
            <a:ext cx="1333500" cy="1333500"/>
          </a:xfrm>
          <a:prstGeom prst="rect">
            <a:avLst/>
          </a:prstGeom>
        </p:spPr>
      </p:pic>
      <p:pic>
        <p:nvPicPr>
          <p:cNvPr id="68" name="Picture 27">
            <a:extLst>
              <a:ext uri="{FF2B5EF4-FFF2-40B4-BE49-F238E27FC236}">
                <a16:creationId xmlns:a16="http://schemas.microsoft.com/office/drawing/2014/main" id="{4CEC07C1-BB8D-6FF3-8E55-FB5E22145B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064878">
            <a:off x="-1996893" y="-1878780"/>
            <a:ext cx="1004714" cy="10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3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471400" y="-254000"/>
            <a:ext cx="5816600" cy="10820400"/>
          </a:xfrm>
          <a:prstGeom prst="rect">
            <a:avLst/>
          </a:prstGeom>
          <a:effectLst>
            <a:outerShdw blurRad="674107" dir="5220000">
              <a:srgbClr val="000000">
                <a:alpha val="10000"/>
              </a:srgbClr>
            </a:outerShdw>
          </a:effectLst>
        </p:spPr>
      </p:pic>
      <p:pic>
        <p:nvPicPr>
          <p:cNvPr id="2052" name="Picture 4" descr="이모티콘">
            <a:extLst>
              <a:ext uri="{FF2B5EF4-FFF2-40B4-BE49-F238E27FC236}">
                <a16:creationId xmlns:a16="http://schemas.microsoft.com/office/drawing/2014/main" id="{2E82AF1A-1D6D-9EC4-9EE6-02CBC585F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511" y="-25401"/>
            <a:ext cx="3941889" cy="394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781800" y="-444500"/>
            <a:ext cx="5791200" cy="11290300"/>
          </a:xfrm>
          <a:prstGeom prst="rect">
            <a:avLst/>
          </a:prstGeom>
          <a:effectLst>
            <a:outerShdw blurRad="667879" dir="5220000">
              <a:srgbClr val="000000">
                <a:alpha val="10000"/>
              </a:srgbClr>
            </a:outerShdw>
          </a:effectLst>
        </p:spPr>
      </p:pic>
      <p:pic>
        <p:nvPicPr>
          <p:cNvPr id="2054" name="Picture 6" descr="이모티콘">
            <a:extLst>
              <a:ext uri="{FF2B5EF4-FFF2-40B4-BE49-F238E27FC236}">
                <a16:creationId xmlns:a16="http://schemas.microsoft.com/office/drawing/2014/main" id="{84B89664-88B6-2950-F3A7-41AC9A25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74" y="399318"/>
            <a:ext cx="3593426" cy="359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이모티콘">
            <a:extLst>
              <a:ext uri="{FF2B5EF4-FFF2-40B4-BE49-F238E27FC236}">
                <a16:creationId xmlns:a16="http://schemas.microsoft.com/office/drawing/2014/main" id="{3A0B8989-0D2B-A93A-978A-3A7A79E03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765300"/>
            <a:ext cx="33782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-25400" y="-254000"/>
            <a:ext cx="7010400" cy="10782300"/>
          </a:xfrm>
          <a:prstGeom prst="rect">
            <a:avLst/>
          </a:prstGeom>
          <a:effectLst>
            <a:outerShdw blurRad="978594" dir="5220000">
              <a:srgbClr val="000000">
                <a:alpha val="10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7428AC4-18C4-5FFE-382B-EAD10131A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0200" y="1765301"/>
            <a:ext cx="3454400" cy="34544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2EEFB17-F89A-15C2-3B41-3E55EF3FFD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4683" y="1820620"/>
            <a:ext cx="3322880" cy="33228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  <a:effectLst>
            <a:outerShdw blurRad="196924" dist="97750" dir="11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200" y="7175500"/>
            <a:ext cx="36576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78100" y="6324600"/>
            <a:ext cx="4000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2800" dirty="0">
                <a:solidFill>
                  <a:srgbClr val="388DFE"/>
                </a:solidFill>
                <a:latin typeface="Freesentation 5 Medium" pitchFamily="2" charset="-127"/>
                <a:ea typeface="Freesentation 5 Medium" pitchFamily="2" charset="-127"/>
              </a:rPr>
              <a:t>Design / Front-End</a:t>
            </a:r>
            <a:endParaRPr lang="ko-KR" sz="2800" u="none" strike="noStrike" dirty="0">
              <a:solidFill>
                <a:srgbClr val="388DFE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81400" y="5778500"/>
            <a:ext cx="1981200" cy="492443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lvl="0" algn="ctr"/>
            <a:r>
              <a:rPr lang="en-US" altLang="ko-KR" sz="3200" b="1" u="none" strike="noStrike" dirty="0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Irene</a:t>
            </a:r>
            <a:endParaRPr lang="ko-KR" sz="3200" b="1" u="none" strike="noStrike" dirty="0">
              <a:solidFill>
                <a:srgbClr val="378DFE"/>
              </a:solidFill>
              <a:ea typeface="Freesentation 7 Bold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17800" y="7768223"/>
            <a:ext cx="3708400" cy="33855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/>
            <a:r>
              <a:rPr lang="en" altLang="ko-KR" sz="22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Mobile App UI/UX Design</a:t>
            </a:r>
            <a:r>
              <a:rPr lang="ko-KR" altLang="en-US" sz="22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 </a:t>
            </a:r>
            <a:endParaRPr lang="en-US" sz="2200" u="none" strike="noStrike" dirty="0">
              <a:solidFill>
                <a:srgbClr val="646464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17800" y="8288923"/>
            <a:ext cx="3708400" cy="33855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ko-KR" sz="22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Implementing a Web Dashboard</a:t>
            </a:r>
            <a:endParaRPr lang="en-US" sz="2200" u="none" strike="noStrike" dirty="0">
              <a:solidFill>
                <a:srgbClr val="646464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17800" y="8796923"/>
            <a:ext cx="3708400" cy="33855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2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Optimizing User Experience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1500" y="7175500"/>
            <a:ext cx="36576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013700" y="6324600"/>
            <a:ext cx="4000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2800" dirty="0">
                <a:solidFill>
                  <a:srgbClr val="388DFE"/>
                </a:solidFill>
                <a:latin typeface="Freesentation 5 Medium" pitchFamily="2" charset="-127"/>
                <a:ea typeface="Freesentation 5 Medium" pitchFamily="2" charset="-127"/>
              </a:rPr>
              <a:t>AI / APP</a:t>
            </a:r>
            <a:endParaRPr lang="ko-KR" sz="2800" u="none" strike="noStrike" dirty="0">
              <a:solidFill>
                <a:srgbClr val="388DFE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59700" y="5796804"/>
            <a:ext cx="45085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ctr"/>
            <a:r>
              <a:rPr lang="en" altLang="ko-KR" sz="3200" b="1" u="none" strike="noStrike" dirty="0" err="1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HyeChang</a:t>
            </a:r>
            <a:r>
              <a:rPr lang="ko-KR" altLang="en-US" sz="3200" b="1" u="none" strike="noStrike" dirty="0">
                <a:solidFill>
                  <a:srgbClr val="378DFE"/>
                </a:solidFill>
                <a:ea typeface="Freesentation 7 Bold" pitchFamily="2" charset="-127"/>
              </a:rPr>
              <a:t> </a:t>
            </a:r>
            <a:r>
              <a:rPr lang="en-US" altLang="ko-KR" sz="3200" b="1" u="none" strike="noStrike" dirty="0">
                <a:solidFill>
                  <a:srgbClr val="378DFE"/>
                </a:solidFill>
                <a:ea typeface="Freesentation 7 Bold" pitchFamily="2" charset="-127"/>
              </a:rPr>
              <a:t>|</a:t>
            </a:r>
            <a:r>
              <a:rPr lang="ko-KR" altLang="en-US" sz="3200" b="1" u="none" strike="noStrike" dirty="0">
                <a:solidFill>
                  <a:srgbClr val="378DFE"/>
                </a:solidFill>
                <a:ea typeface="Freesentation 7 Bold" pitchFamily="2" charset="-127"/>
              </a:rPr>
              <a:t> </a:t>
            </a:r>
            <a:r>
              <a:rPr lang="en-US" altLang="ko-KR" sz="3200" b="1" u="none" strike="noStrike" dirty="0" err="1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SangWoo</a:t>
            </a:r>
            <a:endParaRPr lang="ko-KR" sz="3200" b="1" u="none" strike="noStrike" dirty="0">
              <a:solidFill>
                <a:srgbClr val="378DFE"/>
              </a:solidFill>
              <a:ea typeface="Freesentation 7 Bold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416800" y="7768223"/>
            <a:ext cx="4902200" cy="33855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2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Object Recognition &amp; Tracking Algorithms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20000" y="8288923"/>
            <a:ext cx="4495800" cy="33855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2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Behavioral Analysis Model Design</a:t>
            </a:r>
            <a:endParaRPr lang="en-US" sz="2200" u="none" strike="noStrike" dirty="0">
              <a:solidFill>
                <a:srgbClr val="646464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84998" y="8796923"/>
            <a:ext cx="5765804" cy="33855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2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Abnormal Behavior Detection System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90600" y="7175500"/>
            <a:ext cx="36576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525500" y="6324600"/>
            <a:ext cx="4000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2800" u="none" strike="noStrike" dirty="0">
                <a:solidFill>
                  <a:srgbClr val="388DFE"/>
                </a:solidFill>
                <a:latin typeface="Freesentation 5 Medium" pitchFamily="2" charset="-127"/>
                <a:ea typeface="Freesentation 5 Medium" pitchFamily="2" charset="-127"/>
              </a:rPr>
              <a:t>Back-End / APP</a:t>
            </a:r>
            <a:endParaRPr lang="ko-KR" sz="2800" u="none" strike="noStrike" dirty="0">
              <a:solidFill>
                <a:srgbClr val="388DFE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519150" y="5778349"/>
            <a:ext cx="4000499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ctr"/>
            <a:r>
              <a:rPr lang="en" altLang="ko-KR" sz="3200" b="1" u="none" strike="noStrike" dirty="0" err="1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HyunDo</a:t>
            </a:r>
            <a:r>
              <a:rPr lang="ko-KR" altLang="en-US" sz="3200" b="1" u="none" strike="noStrike" dirty="0">
                <a:solidFill>
                  <a:srgbClr val="378DFE"/>
                </a:solidFill>
                <a:ea typeface="Freesentation 7 Bold" pitchFamily="2" charset="-127"/>
              </a:rPr>
              <a:t> </a:t>
            </a:r>
            <a:r>
              <a:rPr lang="en-US" altLang="ko-KR" sz="3200" b="1" u="none" strike="noStrike" dirty="0">
                <a:solidFill>
                  <a:srgbClr val="378DFE"/>
                </a:solidFill>
                <a:ea typeface="Freesentation 7 Bold" pitchFamily="2" charset="-127"/>
              </a:rPr>
              <a:t>|</a:t>
            </a:r>
            <a:r>
              <a:rPr lang="ko-KR" altLang="en-US" sz="3200" b="1" u="none" strike="noStrike" dirty="0">
                <a:solidFill>
                  <a:srgbClr val="378DFE"/>
                </a:solidFill>
                <a:ea typeface="Freesentation 7 Bold" pitchFamily="2" charset="-127"/>
              </a:rPr>
              <a:t> </a:t>
            </a:r>
            <a:r>
              <a:rPr lang="en" altLang="ko-KR" sz="3200" b="1" u="none" strike="noStrike" dirty="0" err="1">
                <a:solidFill>
                  <a:srgbClr val="378DF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Sunbin</a:t>
            </a:r>
            <a:endParaRPr lang="ko-KR" sz="3200" b="1" u="none" strike="noStrike" dirty="0">
              <a:solidFill>
                <a:srgbClr val="378DFE"/>
              </a:solidFill>
              <a:ea typeface="Freesentation 7 Bold" pitchFamily="2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76199" y="7768223"/>
            <a:ext cx="5486402" cy="33855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2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Server architecture implementation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31798" y="8288923"/>
            <a:ext cx="4775204" cy="33855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" altLang="ko-KR" sz="22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API development and DB management</a:t>
            </a:r>
            <a:endParaRPr lang="ko-KR" altLang="en-US" sz="2200" u="none" strike="noStrike" dirty="0">
              <a:solidFill>
                <a:srgbClr val="646464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01596" y="8796923"/>
            <a:ext cx="5435608" cy="33855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200" u="none" strike="noStrike" dirty="0">
                <a:solidFill>
                  <a:srgbClr val="646464"/>
                </a:solidFill>
                <a:latin typeface="Freesentation 2 ExtraLight" pitchFamily="2" charset="-127"/>
                <a:ea typeface="Freesentation 2 ExtraLight" pitchFamily="2" charset="-127"/>
              </a:rPr>
              <a:t>Data Processing and Analysis Systems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300" y="584200"/>
            <a:ext cx="558800" cy="469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3484310">
            <a:off x="1893739" y="-25400"/>
            <a:ext cx="1778000" cy="177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93157" y="2980595"/>
            <a:ext cx="1587500" cy="1587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 rot="-5400000">
            <a:off x="-1257300" y="4940300"/>
            <a:ext cx="4318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700" spc="200" dirty="0">
                <a:solidFill>
                  <a:srgbClr val="378DFE"/>
                </a:solidFill>
                <a:ea typeface="Gmarket Sans Light"/>
              </a:rPr>
              <a:t>팀원</a:t>
            </a:r>
            <a:r>
              <a:rPr lang="ko-KR" sz="1700" b="0" i="0" u="none" strike="noStrike" spc="200" dirty="0">
                <a:solidFill>
                  <a:srgbClr val="378DFE"/>
                </a:solidFill>
                <a:ea typeface="Gmarket Sans Light"/>
              </a:rPr>
              <a:t>소개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55600" y="8915400"/>
            <a:ext cx="1092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778EFB"/>
                </a:solidFill>
                <a:latin typeface="Anek Tamil Condensed Light"/>
              </a:rPr>
              <a:t>Store</a:t>
            </a:r>
          </a:p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778EFB"/>
                </a:solidFill>
                <a:latin typeface="Anek Tamil Condensed Light"/>
              </a:rPr>
              <a:t>Shield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8481454">
            <a:off x="7415506" y="4355731"/>
            <a:ext cx="1231900" cy="1231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60757" y="2367782"/>
            <a:ext cx="1333500" cy="1333500"/>
          </a:xfrm>
          <a:prstGeom prst="rect">
            <a:avLst/>
          </a:prstGeom>
        </p:spPr>
      </p:pic>
      <p:pic>
        <p:nvPicPr>
          <p:cNvPr id="36" name="Picture 27">
            <a:extLst>
              <a:ext uri="{FF2B5EF4-FFF2-40B4-BE49-F238E27FC236}">
                <a16:creationId xmlns:a16="http://schemas.microsoft.com/office/drawing/2014/main" id="{DF6E7AD0-55C3-8290-6D3C-0608B3ECBA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064878">
            <a:off x="2987086" y="1272586"/>
            <a:ext cx="1004714" cy="1004714"/>
          </a:xfrm>
          <a:prstGeom prst="rect">
            <a:avLst/>
          </a:prstGeom>
        </p:spPr>
      </p:pic>
      <p:pic>
        <p:nvPicPr>
          <p:cNvPr id="29" name="Picture 14">
            <a:extLst>
              <a:ext uri="{FF2B5EF4-FFF2-40B4-BE49-F238E27FC236}">
                <a16:creationId xmlns:a16="http://schemas.microsoft.com/office/drawing/2014/main" id="{0E80EF26-D318-3626-6F38-7574FCCE17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720432" y="3733800"/>
            <a:ext cx="1016000" cy="812800"/>
          </a:xfrm>
          <a:prstGeom prst="rect">
            <a:avLst/>
          </a:prstGeom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id="{2A5B4FB0-A7A1-27ED-FF69-7EE77D604E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20111244" y="3733800"/>
            <a:ext cx="10160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24000" y="1346200"/>
            <a:ext cx="7454900" cy="1080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67800" y="1155700"/>
            <a:ext cx="7454900" cy="1120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0"/>
            <a:ext cx="18351500" cy="3048000"/>
          </a:xfrm>
          <a:prstGeom prst="rect">
            <a:avLst/>
          </a:prstGeom>
          <a:effectLst>
            <a:outerShdw blurRad="417891" dist="140936" dir="16200000">
              <a:srgbClr val="000000">
                <a:alpha val="22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939800" y="5239089"/>
            <a:ext cx="4169411" cy="888320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>
              <a:lnSpc>
                <a:spcPct val="102919"/>
              </a:lnSpc>
            </a:pPr>
            <a:r>
              <a:rPr lang="en-US" sz="6000" b="1" dirty="0">
                <a:solidFill>
                  <a:srgbClr val="FFFFFF"/>
                </a:solidFill>
                <a:latin typeface="Freesentation 9 Black" pitchFamily="2" charset="-127"/>
                <a:ea typeface="Freesentation 9 Black" pitchFamily="2" charset="-127"/>
              </a:rPr>
              <a:t>Background</a:t>
            </a:r>
            <a:endParaRPr lang="en-US" sz="6000" b="1" u="none" strike="noStrike" dirty="0">
              <a:solidFill>
                <a:srgbClr val="FFFFFF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2500" y="6822079"/>
            <a:ext cx="7061200" cy="7703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5329"/>
              </a:lnSpc>
            </a:pPr>
            <a:r>
              <a:rPr lang="en-US" altLang="ko-KR" sz="2100" u="none" strike="noStrike" dirty="0">
                <a:solidFill>
                  <a:srgbClr val="FFFFFF"/>
                </a:solidFill>
                <a:latin typeface="Freesentation 5 Medium" pitchFamily="2" charset="-127"/>
                <a:ea typeface="Freesentation 5 Medium" pitchFamily="2" charset="-127"/>
              </a:rPr>
              <a:t>“The unmanned store is growing rapidly due to rising labor costs and increased demand for 24-hour operations."”</a:t>
            </a:r>
            <a:endParaRPr lang="en-US" sz="2100" u="none" strike="noStrike" dirty="0">
              <a:solidFill>
                <a:srgbClr val="FFFFFF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800" y="8440433"/>
            <a:ext cx="6900928" cy="975332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7899"/>
              </a:lnSpc>
            </a:pPr>
            <a:r>
              <a:rPr lang="en-US" altLang="ko-KR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 </a:t>
            </a:r>
            <a:r>
              <a:rPr lang="en" altLang="ko-KR" sz="2000" u="none" strike="noStrike" dirty="0">
                <a:highlight>
                  <a:srgbClr val="FFFFFF"/>
                </a:highlight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Increased risk of crime such as theft and vandalism</a:t>
            </a:r>
            <a:endParaRPr lang="en-US" altLang="ko-KR" sz="2000" u="none" strike="noStrike" dirty="0">
              <a:highlight>
                <a:srgbClr val="FFFFFF"/>
              </a:highlight>
              <a:latin typeface="Freesentation 3 Light" pitchFamily="2" charset="-127"/>
              <a:ea typeface="Freesentation 3 Light" pitchFamily="2" charset="-127"/>
              <a:cs typeface="Pretendard Medium" panose="02000503000000020004" pitchFamily="2" charset="-127"/>
            </a:endParaRPr>
          </a:p>
          <a:p>
            <a:pPr>
              <a:lnSpc>
                <a:spcPct val="107899"/>
              </a:lnSpc>
            </a:pPr>
            <a:r>
              <a:rPr lang="en-US" altLang="ko-KR" sz="2000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000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 </a:t>
            </a:r>
            <a:r>
              <a:rPr lang="en" altLang="ko-KR" sz="2000" u="none" strike="noStrike" dirty="0">
                <a:highlight>
                  <a:srgbClr val="FFFFFF"/>
                </a:highlight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Security systems without real-time response</a:t>
            </a:r>
            <a:endParaRPr lang="ko-KR" altLang="en-US" sz="2000" u="none" strike="noStrike" dirty="0">
              <a:highlight>
                <a:srgbClr val="FFFFFF"/>
              </a:highlight>
              <a:latin typeface="Freesentation 3 Light" pitchFamily="2" charset="-127"/>
              <a:ea typeface="Freesentation 3 Light" pitchFamily="2" charset="-127"/>
              <a:cs typeface="Pretendard Medium" panose="02000503000000020004" pitchFamily="2" charset="-127"/>
            </a:endParaRPr>
          </a:p>
          <a:p>
            <a:pPr>
              <a:lnSpc>
                <a:spcPct val="107899"/>
              </a:lnSpc>
            </a:pPr>
            <a:r>
              <a:rPr lang="en-US" altLang="ko-KR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 </a:t>
            </a:r>
            <a:r>
              <a:rPr lang="en" altLang="ko-KR" sz="2000" u="none" strike="noStrike" dirty="0">
                <a:highlight>
                  <a:srgbClr val="FFFFFF"/>
                </a:highlight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Operational inefficiency due to passive inventory management</a:t>
            </a:r>
            <a:endParaRPr lang="ko-KR" altLang="en-US" sz="2000" u="none" strike="noStrike" dirty="0">
              <a:highlight>
                <a:srgbClr val="FFFFFF"/>
              </a:highlight>
              <a:latin typeface="Freesentation 3 Light" pitchFamily="2" charset="-127"/>
              <a:ea typeface="Freesentation 3 Light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182924" y="5239088"/>
            <a:ext cx="1962076" cy="888320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r">
              <a:lnSpc>
                <a:spcPct val="102919"/>
              </a:lnSpc>
            </a:pPr>
            <a:r>
              <a:rPr lang="en-US" altLang="ko-KR" sz="6000" b="1" u="none" strike="noStrike" dirty="0">
                <a:solidFill>
                  <a:srgbClr val="FFFFFF"/>
                </a:solidFill>
                <a:latin typeface="Freesentation 9 Black" pitchFamily="2" charset="-127"/>
                <a:ea typeface="Freesentation 9 Black" pitchFamily="2" charset="-127"/>
              </a:rPr>
              <a:t>Goals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6822079"/>
            <a:ext cx="7835900" cy="117429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 algn="r">
              <a:lnSpc>
                <a:spcPct val="125329"/>
              </a:lnSpc>
            </a:pPr>
            <a:r>
              <a:rPr lang="en-US" sz="2100" u="none" strike="noStrike" dirty="0">
                <a:solidFill>
                  <a:srgbClr val="FFFFFF"/>
                </a:solidFill>
                <a:latin typeface="Freesentation 5 Medium" pitchFamily="2" charset="-127"/>
                <a:ea typeface="Freesentation 5 Medium" pitchFamily="2" charset="-127"/>
              </a:rPr>
              <a:t>"We aim to develop an integrated solution that can efficiently operate the security, inventory management, and store management of unmanned stores by utilizing real-time AI image analysis."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84200"/>
            <a:ext cx="558800" cy="46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733800"/>
            <a:ext cx="10160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129000" y="3733800"/>
            <a:ext cx="1016000" cy="812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530461" y="8440433"/>
            <a:ext cx="8614539" cy="1307730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ct val="107899"/>
              </a:lnSpc>
            </a:pPr>
            <a:r>
              <a:rPr lang="en-US" altLang="ko-KR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 </a:t>
            </a:r>
            <a:r>
              <a:rPr lang="en" altLang="ko-KR" sz="2000" u="none" strike="noStrike" dirty="0">
                <a:highlight>
                  <a:srgbClr val="FFFFFF"/>
                </a:highlight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Real-time customer tracking &amp; ID-based behavioral analysis : </a:t>
            </a:r>
            <a:r>
              <a:rPr lang="en" altLang="ko-KR" sz="2000" dirty="0">
                <a:highlight>
                  <a:srgbClr val="FFFFFF"/>
                </a:highlight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R</a:t>
            </a:r>
            <a:r>
              <a:rPr lang="en" altLang="ko-KR" sz="2000" u="none" strike="noStrike" dirty="0">
                <a:highlight>
                  <a:srgbClr val="FFFFFF"/>
                </a:highlight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educe theft risk</a:t>
            </a:r>
            <a:endParaRPr lang="ko-KR" altLang="en-US" sz="2000" u="none" strike="noStrike" dirty="0">
              <a:highlight>
                <a:srgbClr val="FFFFFF"/>
              </a:highlight>
              <a:latin typeface="Freesentation 3 Light" pitchFamily="2" charset="-127"/>
              <a:ea typeface="Freesentation 3 Light" pitchFamily="2" charset="-127"/>
              <a:cs typeface="Pretendard Medium" panose="02000503000000020004" pitchFamily="2" charset="-127"/>
            </a:endParaRPr>
          </a:p>
          <a:p>
            <a:pPr algn="r">
              <a:lnSpc>
                <a:spcPct val="107899"/>
              </a:lnSpc>
            </a:pPr>
            <a:r>
              <a:rPr lang="en-US" altLang="ko-KR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u="none" strike="noStrike" dirty="0">
                <a:highlight>
                  <a:srgbClr val="FFFFFF"/>
                </a:highlight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Automatic Inventory System : Prevent shortage &amp; Improve Order Efficiency</a:t>
            </a:r>
            <a:endParaRPr lang="ko-KR" altLang="en-US" sz="2000" u="none" strike="noStrike" dirty="0">
              <a:highlight>
                <a:srgbClr val="FFFFFF"/>
              </a:highlight>
              <a:latin typeface="Freesentation 3 Light" pitchFamily="2" charset="-127"/>
              <a:ea typeface="Freesentation 3 Light" pitchFamily="2" charset="-127"/>
              <a:cs typeface="Pretendard Medium" panose="02000503000000020004" pitchFamily="2" charset="-127"/>
            </a:endParaRPr>
          </a:p>
          <a:p>
            <a:pPr algn="r">
              <a:lnSpc>
                <a:spcPct val="107899"/>
              </a:lnSpc>
            </a:pPr>
            <a:r>
              <a:rPr lang="en-US" altLang="ko-KR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dirty="0">
                <a:highlight>
                  <a:srgbClr val="FFFFFF"/>
                </a:highlight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D</a:t>
            </a:r>
            <a:r>
              <a:rPr lang="en" altLang="ko-KR" sz="2000" u="none" strike="noStrike" dirty="0" err="1">
                <a:highlight>
                  <a:srgbClr val="FFFFFF"/>
                </a:highlight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ata</a:t>
            </a:r>
            <a:r>
              <a:rPr lang="en" altLang="ko-KR" sz="2000" u="none" strike="noStrike" dirty="0">
                <a:highlight>
                  <a:srgbClr val="FFFFFF"/>
                </a:highlight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-driven store analysis system : Increase sales &amp; customer satisfaction</a:t>
            </a:r>
            <a:endParaRPr lang="ko-KR" altLang="en-US" sz="2000" u="none" strike="noStrike" dirty="0">
              <a:highlight>
                <a:srgbClr val="FFFFFF"/>
              </a:highlight>
              <a:latin typeface="Freesentation 3 Light" pitchFamily="2" charset="-127"/>
              <a:ea typeface="Freesentation 3 Light" pitchFamily="2" charset="-127"/>
              <a:cs typeface="Pretendard Medium" panose="02000503000000020004" pitchFamily="2" charset="-127"/>
            </a:endParaRPr>
          </a:p>
          <a:p>
            <a:pPr algn="r">
              <a:lnSpc>
                <a:spcPct val="107899"/>
              </a:lnSpc>
            </a:pPr>
            <a:r>
              <a:rPr lang="en-US" altLang="ko-KR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000" u="none" strike="noStrike" dirty="0"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u="none" strike="noStrike" dirty="0">
                <a:highlight>
                  <a:srgbClr val="FFFFFF"/>
                </a:highlight>
                <a:latin typeface="Freesentation 3 Light" pitchFamily="2" charset="-127"/>
                <a:ea typeface="Freesentation 3 Light" pitchFamily="2" charset="-127"/>
                <a:cs typeface="Pretendard Medium" panose="02000503000000020004" pitchFamily="2" charset="-127"/>
              </a:rPr>
              <a:t>Android APP : Remote Integrated 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A92E89-0628-911D-7870-6877FE8875BB}"/>
              </a:ext>
            </a:extLst>
          </p:cNvPr>
          <p:cNvSpPr txBox="1"/>
          <p:nvPr/>
        </p:nvSpPr>
        <p:spPr>
          <a:xfrm>
            <a:off x="367792" y="1497312"/>
            <a:ext cx="1761591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R" sz="5800" b="1" spc="-150" dirty="0">
                <a:gradFill>
                  <a:gsLst>
                    <a:gs pos="0">
                      <a:srgbClr val="BC8FF8"/>
                    </a:gs>
                    <a:gs pos="51000">
                      <a:srgbClr val="388DFE"/>
                    </a:gs>
                    <a:gs pos="100000">
                      <a:srgbClr val="6BC2FD"/>
                    </a:gs>
                  </a:gsLst>
                  <a:lin ang="1500000" scaled="0"/>
                </a:gradFill>
                <a:latin typeface="Freesentation 8 ExtraBold" pitchFamily="2" charset="-127"/>
                <a:ea typeface="Freesentation 8 ExtraBold" pitchFamily="2" charset="-127"/>
              </a:rPr>
              <a:t>Smart Unmanned Store Integrated Management System</a:t>
            </a:r>
            <a:endParaRPr kumimoji="1" lang="ko-KR" altLang="en-US" sz="5800" b="1" spc="-150" dirty="0">
              <a:gradFill>
                <a:gsLst>
                  <a:gs pos="0">
                    <a:srgbClr val="BC8FF8"/>
                  </a:gs>
                  <a:gs pos="51000">
                    <a:srgbClr val="388DFE"/>
                  </a:gs>
                  <a:gs pos="100000">
                    <a:srgbClr val="6BC2FD"/>
                  </a:gs>
                </a:gsLst>
                <a:lin ang="1500000" scaled="0"/>
              </a:gra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D32CAF-0414-28CE-5251-A135E174019D}"/>
              </a:ext>
            </a:extLst>
          </p:cNvPr>
          <p:cNvSpPr txBox="1"/>
          <p:nvPr/>
        </p:nvSpPr>
        <p:spPr>
          <a:xfrm>
            <a:off x="7605089" y="629947"/>
            <a:ext cx="3077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spc="-150" dirty="0">
                <a:gradFill>
                  <a:gsLst>
                    <a:gs pos="0">
                      <a:srgbClr val="BC8FF8"/>
                    </a:gs>
                    <a:gs pos="51000">
                      <a:srgbClr val="388DFE"/>
                    </a:gs>
                    <a:gs pos="100000">
                      <a:srgbClr val="6BC2FD"/>
                    </a:gs>
                  </a:gsLst>
                  <a:lin ang="1500000" scaled="0"/>
                </a:gradFill>
                <a:latin typeface="Freesentation 5 Medium" pitchFamily="2" charset="-127"/>
                <a:ea typeface="Freesentation 5 Medium" pitchFamily="2" charset="-127"/>
              </a:rPr>
              <a:t>Project Topic</a:t>
            </a:r>
            <a:endParaRPr kumimoji="1" lang="ko-KR" altLang="en-US" sz="4400" spc="-150" dirty="0">
              <a:gradFill>
                <a:gsLst>
                  <a:gs pos="0">
                    <a:srgbClr val="BC8FF8"/>
                  </a:gs>
                  <a:gs pos="51000">
                    <a:srgbClr val="388DFE"/>
                  </a:gs>
                  <a:gs pos="100000">
                    <a:srgbClr val="6BC2FD"/>
                  </a:gs>
                </a:gsLst>
                <a:lin ang="1500000" scaled="0"/>
              </a:gradFill>
              <a:latin typeface="Freesentation 5 Medium" pitchFamily="2" charset="-127"/>
              <a:ea typeface="Freesentation 5 Medium" pitchFamily="2" charset="-127"/>
            </a:endParaRPr>
          </a:p>
        </p:txBody>
      </p:sp>
      <p:pic>
        <p:nvPicPr>
          <p:cNvPr id="8" name="Picture 4" descr="이모티콘">
            <a:extLst>
              <a:ext uri="{FF2B5EF4-FFF2-40B4-BE49-F238E27FC236}">
                <a16:creationId xmlns:a16="http://schemas.microsoft.com/office/drawing/2014/main" id="{4F797DAE-F3A2-8117-CF76-D5BF46EB2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0" y="-7658100"/>
            <a:ext cx="3941889" cy="394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이모티콘">
            <a:extLst>
              <a:ext uri="{FF2B5EF4-FFF2-40B4-BE49-F238E27FC236}">
                <a16:creationId xmlns:a16="http://schemas.microsoft.com/office/drawing/2014/main" id="{67886F26-A329-4AA9-B12E-D5ABB2663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00800" y="-22669500"/>
            <a:ext cx="3593426" cy="359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이모티콘">
            <a:extLst>
              <a:ext uri="{FF2B5EF4-FFF2-40B4-BE49-F238E27FC236}">
                <a16:creationId xmlns:a16="http://schemas.microsoft.com/office/drawing/2014/main" id="{F7E22CC7-87E2-C97F-176D-C03971ED1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00" y="20485100"/>
            <a:ext cx="33782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AC8746-6D9B-E530-D058-C014A6BF4D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0" y="17030700"/>
            <a:ext cx="3454400" cy="3454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74514F-C659-407A-EEDE-7D8B8342D9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516600" y="10483850"/>
            <a:ext cx="3322880" cy="332288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D03B6761-E5BC-21DF-BCD0-8944709CA9A8}"/>
              </a:ext>
            </a:extLst>
          </p:cNvPr>
          <p:cNvSpPr txBox="1"/>
          <p:nvPr/>
        </p:nvSpPr>
        <p:spPr>
          <a:xfrm>
            <a:off x="5541933" y="-8953500"/>
            <a:ext cx="2471767" cy="771301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2919"/>
              </a:lnSpc>
            </a:pPr>
            <a:r>
              <a:rPr lang="en" altLang="ko-KR" sz="5200" b="1" u="none" strike="noStrike" dirty="0">
                <a:solidFill>
                  <a:srgbClr val="5908F3">
                    <a:alpha val="90196"/>
                  </a:srgbClr>
                </a:solidFill>
                <a:latin typeface="Freesentation 8 ExtraBold" pitchFamily="2" charset="-127"/>
                <a:ea typeface="Freesentation 8 ExtraBold" pitchFamily="2" charset="-127"/>
              </a:rPr>
              <a:t>Security</a:t>
            </a:r>
            <a:endParaRPr lang="ko-KR" sz="5200" b="1" u="none" strike="noStrike" dirty="0">
              <a:solidFill>
                <a:srgbClr val="5908F3">
                  <a:alpha val="90196"/>
                </a:srgbClr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2BF6901D-162A-D7CD-5DC1-A9B0053DB367}"/>
              </a:ext>
            </a:extLst>
          </p:cNvPr>
          <p:cNvSpPr txBox="1"/>
          <p:nvPr/>
        </p:nvSpPr>
        <p:spPr>
          <a:xfrm>
            <a:off x="30175200" y="16637643"/>
            <a:ext cx="1657505" cy="786113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2919"/>
              </a:lnSpc>
            </a:pPr>
            <a:r>
              <a:rPr lang="en" altLang="ko-KR" sz="5300" b="1" dirty="0">
                <a:solidFill>
                  <a:srgbClr val="5908F3">
                    <a:alpha val="90196"/>
                  </a:srgbClr>
                </a:solidFill>
                <a:latin typeface="Freesentation 8 ExtraBold" pitchFamily="2" charset="-127"/>
                <a:ea typeface="Freesentation 8 ExtraBold" pitchFamily="2" charset="-127"/>
              </a:rPr>
              <a:t>Sales</a:t>
            </a:r>
            <a:endParaRPr lang="ko-KR" sz="5300" b="1" u="none" strike="noStrike" dirty="0">
              <a:solidFill>
                <a:srgbClr val="5908F3">
                  <a:alpha val="90196"/>
                </a:srgbClr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18B323C-4C73-9F40-A3B6-B0C649767BEF}"/>
              </a:ext>
            </a:extLst>
          </p:cNvPr>
          <p:cNvSpPr txBox="1"/>
          <p:nvPr/>
        </p:nvSpPr>
        <p:spPr>
          <a:xfrm>
            <a:off x="-10132142" y="14592300"/>
            <a:ext cx="2694648" cy="741550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2919"/>
              </a:lnSpc>
            </a:pPr>
            <a:r>
              <a:rPr lang="en" altLang="ko-KR" sz="5000" b="1" dirty="0">
                <a:solidFill>
                  <a:srgbClr val="5908F3">
                    <a:alpha val="90196"/>
                  </a:srgbClr>
                </a:solidFill>
                <a:latin typeface="Freesentation 8 ExtraBold" pitchFamily="2" charset="-127"/>
                <a:ea typeface="Freesentation 8 ExtraBold" pitchFamily="2" charset="-127"/>
              </a:rPr>
              <a:t>Inventory</a:t>
            </a:r>
            <a:endParaRPr lang="ko-KR" sz="5000" b="1" u="none" strike="noStrike" dirty="0">
              <a:solidFill>
                <a:srgbClr val="5908F3">
                  <a:alpha val="90196"/>
                </a:srgbClr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26692439-292A-4A23-DD3C-A999637D84A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0000"/>
          </a:blip>
          <a:stretch>
            <a:fillRect/>
          </a:stretch>
        </p:blipFill>
        <p:spPr>
          <a:xfrm rot="10800000">
            <a:off x="-24100009" y="4787900"/>
            <a:ext cx="4178300" cy="4419600"/>
          </a:xfrm>
          <a:prstGeom prst="rect">
            <a:avLst/>
          </a:prstGeom>
          <a:effectLst>
            <a:outerShdw blurRad="217458" dist="160748" dir="13200000">
              <a:srgbClr val="000000">
                <a:alpha val="20000"/>
              </a:srgbClr>
            </a:outerShdw>
          </a:effectLst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F7E8D5A1-AE3D-95F0-4CE6-D185B9A2DE1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 rot="10800000">
            <a:off x="-15524835" y="4787900"/>
            <a:ext cx="4178300" cy="4419600"/>
          </a:xfrm>
          <a:prstGeom prst="rect">
            <a:avLst/>
          </a:prstGeom>
          <a:effectLst>
            <a:outerShdw blurRad="217359" dist="160712" dir="13200000">
              <a:srgbClr val="000000">
                <a:alpha val="20000"/>
              </a:srgbClr>
            </a:outerShdw>
          </a:effectLst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75E7D464-BCDD-03A4-0E4B-40A4E165ED7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 rot="10800000">
            <a:off x="-7466685" y="4787900"/>
            <a:ext cx="4178300" cy="4419600"/>
          </a:xfrm>
          <a:prstGeom prst="rect">
            <a:avLst/>
          </a:prstGeom>
          <a:effectLst>
            <a:outerShdw blurRad="217359" dist="160712" dir="13200000">
              <a:srgbClr val="000000">
                <a:alpha val="20000"/>
              </a:srgbClr>
            </a:outerShdw>
          </a:effectLst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A0C47BDD-4A2A-942A-C3FC-A9A6E6A870C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90000"/>
          </a:blip>
          <a:stretch>
            <a:fillRect/>
          </a:stretch>
        </p:blipFill>
        <p:spPr>
          <a:xfrm>
            <a:off x="3200400" y="14795497"/>
            <a:ext cx="2857500" cy="12700"/>
          </a:xfrm>
          <a:prstGeom prst="rect">
            <a:avLst/>
          </a:prstGeom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CA2B8370-522A-9812-049B-177FB538A60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90000"/>
          </a:blip>
          <a:stretch>
            <a:fillRect/>
          </a:stretch>
        </p:blipFill>
        <p:spPr>
          <a:xfrm>
            <a:off x="8064500" y="14782797"/>
            <a:ext cx="2857500" cy="12700"/>
          </a:xfrm>
          <a:prstGeom prst="rect">
            <a:avLst/>
          </a:prstGeom>
        </p:spPr>
      </p:pic>
      <p:pic>
        <p:nvPicPr>
          <p:cNvPr id="29" name="Picture 23">
            <a:extLst>
              <a:ext uri="{FF2B5EF4-FFF2-40B4-BE49-F238E27FC236}">
                <a16:creationId xmlns:a16="http://schemas.microsoft.com/office/drawing/2014/main" id="{AB191F1E-BC68-2933-7DD1-81273C425945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90000"/>
          </a:blip>
          <a:stretch>
            <a:fillRect/>
          </a:stretch>
        </p:blipFill>
        <p:spPr>
          <a:xfrm>
            <a:off x="12915900" y="14782797"/>
            <a:ext cx="2857500" cy="1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178960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60000">
            <a:off x="647700" y="6908800"/>
            <a:ext cx="4813300" cy="481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0"/>
            <a:ext cx="939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  <a:effectLst>
            <a:outerShdw blurRad="196924" dist="97750" dir="11100000">
              <a:srgbClr val="000000">
                <a:alpha val="1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946400" y="2453730"/>
            <a:ext cx="8797024" cy="892552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" altLang="ko-KR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The main function of our project is</a:t>
            </a:r>
            <a:r>
              <a:rPr lang="ko-KR" altLang="en-US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lang="en-US" altLang="ko-KR" sz="2900" u="none" strike="noStrike" dirty="0">
              <a:solidFill>
                <a:srgbClr val="5908F3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lang="en-US" altLang="ko-KR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the Management</a:t>
            </a:r>
            <a:r>
              <a:rPr lang="ko-KR" altLang="en-US" sz="2900" u="none" strike="noStrike" dirty="0">
                <a:solidFill>
                  <a:srgbClr val="262626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en-US" altLang="ko-KR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of</a:t>
            </a:r>
            <a:r>
              <a:rPr lang="ko-KR" altLang="en-US" sz="2900" u="none" strike="noStrike" dirty="0">
                <a:solidFill>
                  <a:srgbClr val="262626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en-US" altLang="ko-KR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“</a:t>
            </a:r>
            <a:r>
              <a:rPr lang="en" altLang="ko-KR" sz="2900" u="sng" strike="noStrike" dirty="0">
                <a:latin typeface="Freesentation 4 Regular" pitchFamily="2" charset="-127"/>
                <a:ea typeface="Freesentation 4 Regular" pitchFamily="2" charset="-127"/>
              </a:rPr>
              <a:t>Security</a:t>
            </a:r>
            <a:r>
              <a:rPr lang="en-US" altLang="ko-KR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”,</a:t>
            </a:r>
            <a:r>
              <a:rPr lang="ko-KR" altLang="en-US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en-US" altLang="ko-KR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“</a:t>
            </a:r>
            <a:r>
              <a:rPr lang="en" altLang="ko-KR" sz="2900" u="sng" strike="noStrike" dirty="0">
                <a:latin typeface="Freesentation 4 Regular" pitchFamily="2" charset="-127"/>
                <a:ea typeface="Freesentation 4 Regular" pitchFamily="2" charset="-127"/>
              </a:rPr>
              <a:t>Sales</a:t>
            </a:r>
            <a:r>
              <a:rPr lang="en-US" altLang="ko-KR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” and</a:t>
            </a:r>
            <a:r>
              <a:rPr lang="ko-KR" altLang="en-US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en-US" altLang="ko-KR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“</a:t>
            </a:r>
            <a:r>
              <a:rPr lang="en" altLang="ko-KR" sz="2900" u="sng" strike="noStrike" dirty="0">
                <a:latin typeface="Freesentation 4 Regular" pitchFamily="2" charset="-127"/>
                <a:ea typeface="Freesentation 4 Regular" pitchFamily="2" charset="-127"/>
              </a:rPr>
              <a:t>Inventory</a:t>
            </a:r>
            <a:r>
              <a:rPr lang="en-US" altLang="ko-KR" sz="2900" u="none" strike="noStrike" dirty="0">
                <a:solidFill>
                  <a:srgbClr val="5908F3"/>
                </a:solidFill>
                <a:latin typeface="Freesentation 4 Regular" pitchFamily="2" charset="-127"/>
                <a:ea typeface="Freesentation 4 Regular" pitchFamily="2" charset="-127"/>
              </a:rPr>
              <a:t>”.</a:t>
            </a:r>
            <a:endParaRPr lang="en-US" sz="2900" u="none" strike="noStrike" dirty="0">
              <a:solidFill>
                <a:srgbClr val="5908F3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84200"/>
            <a:ext cx="558800" cy="469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10800000">
            <a:off x="2844800" y="4787900"/>
            <a:ext cx="4178300" cy="4419600"/>
          </a:xfrm>
          <a:prstGeom prst="rect">
            <a:avLst/>
          </a:prstGeom>
          <a:effectLst>
            <a:outerShdw blurRad="217458" dist="160748" dir="13200000">
              <a:srgbClr val="000000">
                <a:alpha val="2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3200400" y="7086600"/>
            <a:ext cx="28575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00400" y="5983399"/>
            <a:ext cx="2471767" cy="771301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2919"/>
              </a:lnSpc>
            </a:pPr>
            <a:r>
              <a:rPr lang="en" altLang="ko-KR" sz="5200" b="1" u="none" strike="noStrike" dirty="0">
                <a:solidFill>
                  <a:srgbClr val="5908F3">
                    <a:alpha val="90196"/>
                  </a:srgbClr>
                </a:solidFill>
                <a:latin typeface="Freesentation 8 ExtraBold" pitchFamily="2" charset="-127"/>
                <a:ea typeface="Freesentation 8 ExtraBold" pitchFamily="2" charset="-127"/>
              </a:rPr>
              <a:t>Security</a:t>
            </a:r>
            <a:endParaRPr lang="ko-KR" sz="5200" b="1" u="none" strike="noStrike" dirty="0">
              <a:solidFill>
                <a:srgbClr val="5908F3">
                  <a:alpha val="90196"/>
                </a:srgbClr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84965" y="7341328"/>
            <a:ext cx="3554964" cy="142846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5329"/>
              </a:lnSpc>
            </a:pPr>
            <a:r>
              <a:rPr lang="en-US" altLang="ko-KR" sz="1900" dirty="0">
                <a:solidFill>
                  <a:srgbClr val="646464"/>
                </a:solidFill>
                <a:latin typeface="Freesentation 4 Regular" pitchFamily="2" charset="-127"/>
                <a:ea typeface="Freesentation 4 Regular" pitchFamily="2" charset="-127"/>
              </a:rPr>
              <a:t>O</a:t>
            </a:r>
            <a:r>
              <a:rPr lang="en-US" altLang="ko-KR" sz="1900" u="none" strike="noStrike" dirty="0">
                <a:solidFill>
                  <a:srgbClr val="646464"/>
                </a:solidFill>
                <a:latin typeface="Freesentation 4 Regular" pitchFamily="2" charset="-127"/>
                <a:ea typeface="Freesentation 4 Regular" pitchFamily="2" charset="-127"/>
              </a:rPr>
              <a:t>bject tracking and ID assignment when entering real-time</a:t>
            </a:r>
          </a:p>
          <a:p>
            <a:pPr>
              <a:lnSpc>
                <a:spcPct val="125329"/>
              </a:lnSpc>
            </a:pPr>
            <a:r>
              <a:rPr lang="en-US" altLang="ko-KR" sz="1900" u="none" strike="noStrike" dirty="0">
                <a:solidFill>
                  <a:srgbClr val="646464"/>
                </a:solidFill>
                <a:latin typeface="Freesentation 4 Regular" pitchFamily="2" charset="-127"/>
                <a:ea typeface="Freesentation 4 Regular" pitchFamily="2" charset="-127"/>
              </a:rPr>
              <a:t>Automatic notification system for exit without payment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00400" y="5437847"/>
            <a:ext cx="1990930" cy="40190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>
              <a:lnSpc>
                <a:spcPct val="102919"/>
              </a:lnSpc>
            </a:pPr>
            <a:r>
              <a:rPr lang="en-US" altLang="ko-KR" sz="2700" b="1" dirty="0">
                <a:solidFill>
                  <a:schemeClr val="tx1">
                    <a:alpha val="90196"/>
                  </a:schemeClr>
                </a:solidFill>
                <a:latin typeface="Freesentation 6 SemiBold" pitchFamily="2" charset="-127"/>
              </a:rPr>
              <a:t>FUNCTION</a:t>
            </a:r>
            <a:r>
              <a:rPr lang="en-US" sz="2700" b="1" u="none" strike="noStrike" dirty="0">
                <a:solidFill>
                  <a:schemeClr val="tx1">
                    <a:alpha val="90196"/>
                  </a:schemeClr>
                </a:solidFill>
                <a:latin typeface="Freesentation 6 SemiBold" pitchFamily="2" charset="-127"/>
              </a:rPr>
              <a:t>. 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 rot="10800000">
            <a:off x="7708900" y="4787900"/>
            <a:ext cx="4178300" cy="4419600"/>
          </a:xfrm>
          <a:prstGeom prst="rect">
            <a:avLst/>
          </a:prstGeom>
          <a:effectLst>
            <a:outerShdw blurRad="217359" dist="160712" dir="13200000">
              <a:srgbClr val="000000">
                <a:alpha val="2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8064500" y="7073900"/>
            <a:ext cx="28575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064500" y="5969643"/>
            <a:ext cx="1657505" cy="786113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2919"/>
              </a:lnSpc>
            </a:pPr>
            <a:r>
              <a:rPr lang="en" altLang="ko-KR" sz="5300" b="1" dirty="0">
                <a:solidFill>
                  <a:srgbClr val="5908F3">
                    <a:alpha val="90196"/>
                  </a:srgbClr>
                </a:solidFill>
                <a:latin typeface="Freesentation 8 ExtraBold" pitchFamily="2" charset="-127"/>
                <a:ea typeface="Freesentation 8 ExtraBold" pitchFamily="2" charset="-127"/>
              </a:rPr>
              <a:t>Sales</a:t>
            </a:r>
            <a:endParaRPr lang="ko-KR" sz="5300" b="1" u="none" strike="noStrike" dirty="0">
              <a:solidFill>
                <a:srgbClr val="5908F3">
                  <a:alpha val="90196"/>
                </a:srgbClr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64500" y="5425147"/>
            <a:ext cx="1990930" cy="40190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>
              <a:lnSpc>
                <a:spcPct val="102919"/>
              </a:lnSpc>
            </a:pPr>
            <a:r>
              <a:rPr lang="en-US" altLang="ko-KR" sz="2700" b="1" u="none" strike="noStrike" dirty="0">
                <a:solidFill>
                  <a:schemeClr val="tx1">
                    <a:alpha val="90196"/>
                  </a:schemeClr>
                </a:solidFill>
                <a:latin typeface="Freesentation 6 SemiBold" pitchFamily="2" charset="-127"/>
              </a:rPr>
              <a:t>FUNCTION</a:t>
            </a:r>
            <a:r>
              <a:rPr lang="en-US" sz="2700" b="1" u="none" strike="noStrike" dirty="0">
                <a:solidFill>
                  <a:schemeClr val="tx1">
                    <a:alpha val="90196"/>
                  </a:schemeClr>
                </a:solidFill>
                <a:latin typeface="Freesentation 6 SemiBold" pitchFamily="2" charset="-127"/>
              </a:rPr>
              <a:t>. 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 rot="10800000">
            <a:off x="12573000" y="4787900"/>
            <a:ext cx="4178300" cy="4419600"/>
          </a:xfrm>
          <a:prstGeom prst="rect">
            <a:avLst/>
          </a:prstGeom>
          <a:effectLst>
            <a:outerShdw blurRad="217359" dist="160712" dir="13200000">
              <a:srgbClr val="000000">
                <a:alpha val="2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12915900" y="7073900"/>
            <a:ext cx="2857500" cy="12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915900" y="5979225"/>
            <a:ext cx="2694648" cy="741550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2919"/>
              </a:lnSpc>
            </a:pPr>
            <a:r>
              <a:rPr lang="en" altLang="ko-KR" sz="5000" b="1" dirty="0">
                <a:solidFill>
                  <a:srgbClr val="5908F3">
                    <a:alpha val="90196"/>
                  </a:srgbClr>
                </a:solidFill>
                <a:latin typeface="Freesentation 8 ExtraBold" pitchFamily="2" charset="-127"/>
                <a:ea typeface="Freesentation 8 ExtraBold" pitchFamily="2" charset="-127"/>
              </a:rPr>
              <a:t>Inventory</a:t>
            </a:r>
            <a:endParaRPr lang="ko-KR" sz="5000" b="1" u="none" strike="noStrike" dirty="0">
              <a:solidFill>
                <a:srgbClr val="5908F3">
                  <a:alpha val="90196"/>
                </a:srgbClr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915900" y="5425147"/>
            <a:ext cx="1990930" cy="40190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>
              <a:lnSpc>
                <a:spcPct val="102919"/>
              </a:lnSpc>
            </a:pPr>
            <a:r>
              <a:rPr lang="en-US" sz="2700" b="1" u="none" strike="noStrike" dirty="0">
                <a:solidFill>
                  <a:schemeClr val="tx1">
                    <a:alpha val="90196"/>
                  </a:schemeClr>
                </a:solidFill>
                <a:latin typeface="Freesentation 6 SemiBold" pitchFamily="2" charset="-127"/>
              </a:rPr>
              <a:t>FUNCTION. 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5600" y="8915400"/>
            <a:ext cx="1092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778EFB"/>
                </a:solidFill>
                <a:latin typeface="Anek Tamil Condensed Light"/>
              </a:rPr>
              <a:t>Store</a:t>
            </a:r>
          </a:p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778EFB"/>
                </a:solidFill>
                <a:latin typeface="Anek Tamil Condensed Light"/>
              </a:rPr>
              <a:t>Shield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EFC42E-7D7C-0603-3418-01FC5FFB2F65}"/>
              </a:ext>
            </a:extLst>
          </p:cNvPr>
          <p:cNvSpPr txBox="1"/>
          <p:nvPr/>
        </p:nvSpPr>
        <p:spPr>
          <a:xfrm>
            <a:off x="2844799" y="667484"/>
            <a:ext cx="72410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0" b="1" spc="-150" dirty="0">
                <a:gradFill>
                  <a:gsLst>
                    <a:gs pos="0">
                      <a:srgbClr val="BC8FF8"/>
                    </a:gs>
                    <a:gs pos="51000">
                      <a:srgbClr val="388DFE"/>
                    </a:gs>
                    <a:gs pos="100000">
                      <a:srgbClr val="6BC2FD"/>
                    </a:gs>
                  </a:gsLst>
                  <a:lin ang="1500000" scaled="0"/>
                </a:gradFill>
                <a:latin typeface="Freesentation 8 ExtraBold" pitchFamily="2" charset="-127"/>
                <a:ea typeface="Freesentation 8 ExtraBold" pitchFamily="2" charset="-127"/>
              </a:rPr>
              <a:t>Key Features</a:t>
            </a:r>
            <a:endParaRPr kumimoji="1" lang="ko-KR" altLang="en-US" sz="10000" b="1" spc="-150" dirty="0">
              <a:gradFill>
                <a:gsLst>
                  <a:gs pos="0">
                    <a:srgbClr val="BC8FF8"/>
                  </a:gs>
                  <a:gs pos="51000">
                    <a:srgbClr val="388DFE"/>
                  </a:gs>
                  <a:gs pos="100000">
                    <a:srgbClr val="6BC2FD"/>
                  </a:gs>
                </a:gsLst>
                <a:lin ang="1500000" scaled="0"/>
              </a:gra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18BB04FA-907D-C595-68CD-A07B70C52AA8}"/>
              </a:ext>
            </a:extLst>
          </p:cNvPr>
          <p:cNvSpPr txBox="1"/>
          <p:nvPr/>
        </p:nvSpPr>
        <p:spPr>
          <a:xfrm>
            <a:off x="8020567" y="7341328"/>
            <a:ext cx="3554964" cy="106298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5329"/>
              </a:lnSpc>
            </a:pPr>
            <a:r>
              <a:rPr lang="en" altLang="ko-KR" sz="1900" u="none" strike="noStrike" dirty="0">
                <a:solidFill>
                  <a:srgbClr val="646464"/>
                </a:solidFill>
                <a:latin typeface="Freesentation 4 Regular" pitchFamily="2" charset="-127"/>
                <a:ea typeface="Freesentation 4 Regular" pitchFamily="2" charset="-127"/>
              </a:rPr>
              <a:t>Mobile App Integrated Monitoring</a:t>
            </a:r>
          </a:p>
          <a:p>
            <a:pPr>
              <a:lnSpc>
                <a:spcPct val="125329"/>
              </a:lnSpc>
            </a:pPr>
            <a:r>
              <a:rPr lang="en" altLang="ko-KR" sz="1900" u="none" strike="noStrike" dirty="0">
                <a:solidFill>
                  <a:srgbClr val="646464"/>
                </a:solidFill>
                <a:latin typeface="Freesentation 4 Regular" pitchFamily="2" charset="-127"/>
                <a:ea typeface="Freesentation 4 Regular" pitchFamily="2" charset="-127"/>
              </a:rPr>
              <a:t>Real-time Sales Analysis</a:t>
            </a:r>
          </a:p>
          <a:p>
            <a:pPr>
              <a:lnSpc>
                <a:spcPct val="125329"/>
              </a:lnSpc>
            </a:pPr>
            <a:r>
              <a:rPr lang="en" altLang="ko-KR" sz="1900" u="none" strike="noStrike" dirty="0">
                <a:solidFill>
                  <a:srgbClr val="646464"/>
                </a:solidFill>
                <a:latin typeface="Freesentation 4 Regular" pitchFamily="2" charset="-127"/>
                <a:ea typeface="Freesentation 4 Regular" pitchFamily="2" charset="-127"/>
              </a:rPr>
              <a:t>Analysis of Popular Products</a:t>
            </a:r>
            <a:endParaRPr lang="ko-KR" altLang="en-US" sz="1900" u="none" strike="noStrike" dirty="0">
              <a:solidFill>
                <a:srgbClr val="646464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E009C475-ED84-626E-24E0-F76DE6E37BEF}"/>
              </a:ext>
            </a:extLst>
          </p:cNvPr>
          <p:cNvSpPr txBox="1"/>
          <p:nvPr/>
        </p:nvSpPr>
        <p:spPr>
          <a:xfrm>
            <a:off x="12884667" y="7338540"/>
            <a:ext cx="3554964" cy="106298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5329"/>
              </a:lnSpc>
            </a:pPr>
            <a:r>
              <a:rPr lang="en-US" altLang="ko-KR" sz="1900" dirty="0">
                <a:solidFill>
                  <a:srgbClr val="646464"/>
                </a:solidFill>
                <a:latin typeface="Freesentation 4 Regular" pitchFamily="2" charset="-127"/>
                <a:ea typeface="Freesentation 4 Regular" pitchFamily="2" charset="-127"/>
              </a:rPr>
              <a:t>Real-time inventory monitoring</a:t>
            </a:r>
          </a:p>
          <a:p>
            <a:pPr>
              <a:lnSpc>
                <a:spcPct val="125329"/>
              </a:lnSpc>
            </a:pPr>
            <a:r>
              <a:rPr lang="en-US" altLang="ko-KR" sz="1900" dirty="0">
                <a:solidFill>
                  <a:srgbClr val="646464"/>
                </a:solidFill>
                <a:latin typeface="Freesentation 4 Regular" pitchFamily="2" charset="-127"/>
                <a:ea typeface="Freesentation 4 Regular" pitchFamily="2" charset="-127"/>
              </a:rPr>
              <a:t>automatic ordering system</a:t>
            </a:r>
          </a:p>
          <a:p>
            <a:pPr>
              <a:lnSpc>
                <a:spcPct val="125329"/>
              </a:lnSpc>
            </a:pPr>
            <a:r>
              <a:rPr lang="en-US" altLang="ko-KR" sz="1900" dirty="0">
                <a:solidFill>
                  <a:srgbClr val="646464"/>
                </a:solidFill>
                <a:latin typeface="Freesentation 4 Regular" pitchFamily="2" charset="-127"/>
                <a:ea typeface="Freesentation 4 Regular" pitchFamily="2" charset="-127"/>
              </a:rPr>
              <a:t>+ automatic payment</a:t>
            </a:r>
          </a:p>
        </p:txBody>
      </p:sp>
      <p:pic>
        <p:nvPicPr>
          <p:cNvPr id="6" name="그림 5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B5AEC0D-4C43-BA19-CA96-C20398204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04906" y="18021300"/>
            <a:ext cx="3220462" cy="6972301"/>
          </a:xfrm>
          <a:prstGeom prst="rect">
            <a:avLst/>
          </a:prstGeom>
        </p:spPr>
      </p:pic>
      <p:pic>
        <p:nvPicPr>
          <p:cNvPr id="19" name="그림 18" descr="텍스트, 스크린샷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174BBAC-D528-51FE-38E1-7469E445B8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43788" y="5143500"/>
            <a:ext cx="3220462" cy="6972301"/>
          </a:xfrm>
          <a:prstGeom prst="rect">
            <a:avLst/>
          </a:prstGeom>
        </p:spPr>
      </p:pic>
      <p:pic>
        <p:nvPicPr>
          <p:cNvPr id="25" name="그림 24" descr="텍스트, 스크린샷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2317A5-F3F2-D426-6B0C-B50B0C9834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97494" y="40536366"/>
            <a:ext cx="3220462" cy="6972301"/>
          </a:xfrm>
          <a:prstGeom prst="rect">
            <a:avLst/>
          </a:prstGeom>
        </p:spPr>
      </p:pic>
      <p:pic>
        <p:nvPicPr>
          <p:cNvPr id="29" name="그림 28" descr="선반, 실내, 천장, 매장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6DAA0C-0754-A7EC-F595-1FEB530496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51200" y="-10858500"/>
            <a:ext cx="3220462" cy="6972301"/>
          </a:xfrm>
          <a:prstGeom prst="rect">
            <a:avLst/>
          </a:prstGeom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B242B095-2E59-C2FA-C016-1F4372B2D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800" y="-2102214"/>
            <a:ext cx="1016000" cy="812800"/>
          </a:xfrm>
          <a:prstGeom prst="rect">
            <a:avLst/>
          </a:pr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C275A5D8-9FD9-9603-B5CD-9094C40DD8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6154400" y="12837640"/>
            <a:ext cx="10160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45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C630A3-01B2-A71A-3DF9-3715D68A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15FB75-5061-5D15-0AFD-98C2B8AC13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CA9DD51-03C2-D7E0-FCA7-014371F7105B}"/>
              </a:ext>
            </a:extLst>
          </p:cNvPr>
          <p:cNvSpPr/>
          <p:nvPr/>
        </p:nvSpPr>
        <p:spPr>
          <a:xfrm>
            <a:off x="533400" y="2019300"/>
            <a:ext cx="17221200" cy="7620000"/>
          </a:xfrm>
          <a:prstGeom prst="roundRect">
            <a:avLst>
              <a:gd name="adj" fmla="val 8251"/>
            </a:avLst>
          </a:prstGeom>
          <a:solidFill>
            <a:schemeClr val="bg1"/>
          </a:solidFill>
          <a:ln>
            <a:noFill/>
          </a:ln>
          <a:effectLst>
            <a:outerShdw blurRad="635000" sx="103000" sy="103000" algn="ctr" rotWithShape="0">
              <a:schemeClr val="bg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04913A97-9EAB-C0E2-EB2C-B245C0F7EEA7}"/>
              </a:ext>
            </a:extLst>
          </p:cNvPr>
          <p:cNvSpPr txBox="1"/>
          <p:nvPr/>
        </p:nvSpPr>
        <p:spPr>
          <a:xfrm>
            <a:off x="914400" y="579611"/>
            <a:ext cx="10551606" cy="119808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>
              <a:lnSpc>
                <a:spcPct val="102919"/>
              </a:lnSpc>
            </a:pPr>
            <a:r>
              <a:rPr lang="en-US" altLang="ko-KR" sz="8000" b="1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1</a:t>
            </a:r>
            <a:r>
              <a:rPr lang="en-US" altLang="ko-KR" sz="8000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 | Security Management</a:t>
            </a:r>
            <a:endParaRPr lang="ko-KR" sz="8000" u="none" strike="noStrike" dirty="0">
              <a:solidFill>
                <a:schemeClr val="bg1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pic>
        <p:nvPicPr>
          <p:cNvPr id="4" name="그림 3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0C3BFE-D503-2F91-DD15-2CF98AB2D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87" y="2339989"/>
            <a:ext cx="3220462" cy="697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34B5FA-CF2C-F097-590A-F622EA324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105" y="2364234"/>
            <a:ext cx="3220462" cy="697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B0F4F2-BBC7-E555-93C1-6161CC89A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99" y="2339989"/>
            <a:ext cx="3220462" cy="697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선반, 실내, 천장, 매장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1E0B2F-70D6-8321-96B5-5972496EB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93" y="2339988"/>
            <a:ext cx="3220462" cy="697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57FCC6-5A8F-14AB-E8D1-EB41A0A0A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572" y="2343150"/>
            <a:ext cx="3220462" cy="6972300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8AF23E-667A-BA6E-65B3-3C9C80A798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606" y="2343150"/>
            <a:ext cx="3220462" cy="6972300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E4EABE2-7B8E-3643-4609-2AEDDD7D7A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400" y="2343150"/>
            <a:ext cx="3220462" cy="6972300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F843EE3-DE4E-7E33-1FCB-453DC2D8DD80}"/>
              </a:ext>
            </a:extLst>
          </p:cNvPr>
          <p:cNvSpPr/>
          <p:nvPr/>
        </p:nvSpPr>
        <p:spPr>
          <a:xfrm>
            <a:off x="1295400" y="5724000"/>
            <a:ext cx="900000" cy="324000"/>
          </a:xfrm>
          <a:prstGeom prst="roundRect">
            <a:avLst>
              <a:gd name="adj" fmla="val 18626"/>
            </a:avLst>
          </a:prstGeom>
          <a:noFill/>
          <a:ln w="25400">
            <a:solidFill>
              <a:srgbClr val="FF6E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DC6A600-5198-E29E-4B4F-0E103244D959}"/>
              </a:ext>
            </a:extLst>
          </p:cNvPr>
          <p:cNvCxnSpPr/>
          <p:nvPr/>
        </p:nvCxnSpPr>
        <p:spPr>
          <a:xfrm flipV="1">
            <a:off x="2209800" y="2857500"/>
            <a:ext cx="4343400" cy="3048000"/>
          </a:xfrm>
          <a:prstGeom prst="straightConnector1">
            <a:avLst/>
          </a:prstGeom>
          <a:ln w="25400" cap="rnd">
            <a:solidFill>
              <a:srgbClr val="FF6E4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8A0F1EF-AF6B-A7B8-2E89-E9D6D64EDAA3}"/>
              </a:ext>
            </a:extLst>
          </p:cNvPr>
          <p:cNvSpPr/>
          <p:nvPr/>
        </p:nvSpPr>
        <p:spPr>
          <a:xfrm>
            <a:off x="4010400" y="2695500"/>
            <a:ext cx="270000" cy="324000"/>
          </a:xfrm>
          <a:prstGeom prst="roundRect">
            <a:avLst>
              <a:gd name="adj" fmla="val 18626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ECC3A2A-4860-B888-72C2-6E43F7200A4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280400" y="2857500"/>
            <a:ext cx="6688283" cy="0"/>
          </a:xfrm>
          <a:prstGeom prst="straightConnector1">
            <a:avLst/>
          </a:prstGeom>
          <a:ln w="25400" cap="rnd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D5B2C56-2D27-831B-2C1A-2B19A0415872}"/>
              </a:ext>
            </a:extLst>
          </p:cNvPr>
          <p:cNvSpPr/>
          <p:nvPr/>
        </p:nvSpPr>
        <p:spPr>
          <a:xfrm>
            <a:off x="9745200" y="5598894"/>
            <a:ext cx="3060000" cy="763711"/>
          </a:xfrm>
          <a:prstGeom prst="roundRect">
            <a:avLst>
              <a:gd name="adj" fmla="val 18626"/>
            </a:avLst>
          </a:prstGeom>
          <a:noFill/>
          <a:ln w="25400">
            <a:solidFill>
              <a:srgbClr val="FA43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2F518D9-E9CE-9EDD-B15A-81E63ED5E69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2805200" y="3543300"/>
            <a:ext cx="1520400" cy="2437450"/>
          </a:xfrm>
          <a:prstGeom prst="straightConnector1">
            <a:avLst/>
          </a:prstGeom>
          <a:ln w="25400" cap="rnd">
            <a:solidFill>
              <a:srgbClr val="FA43B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0">
            <a:extLst>
              <a:ext uri="{FF2B5EF4-FFF2-40B4-BE49-F238E27FC236}">
                <a16:creationId xmlns:a16="http://schemas.microsoft.com/office/drawing/2014/main" id="{30AF6F48-91C8-C643-7E7C-21071782455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90000"/>
          </a:blip>
          <a:stretch>
            <a:fillRect/>
          </a:stretch>
        </p:blipFill>
        <p:spPr>
          <a:xfrm rot="10800000">
            <a:off x="24162222" y="4787900"/>
            <a:ext cx="4178300" cy="4419600"/>
          </a:xfrm>
          <a:prstGeom prst="rect">
            <a:avLst/>
          </a:prstGeom>
          <a:effectLst>
            <a:outerShdw blurRad="217458" dist="160748" dir="13200000">
              <a:srgbClr val="000000">
                <a:alpha val="20000"/>
              </a:srgbClr>
            </a:outerShdw>
          </a:effectLst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54E8BAA4-7B54-0A97-B940-E56023576BD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90000"/>
          </a:blip>
          <a:stretch>
            <a:fillRect/>
          </a:stretch>
        </p:blipFill>
        <p:spPr>
          <a:xfrm rot="10800000">
            <a:off x="34909631" y="4787900"/>
            <a:ext cx="4178300" cy="4419600"/>
          </a:xfrm>
          <a:prstGeom prst="rect">
            <a:avLst/>
          </a:prstGeom>
          <a:effectLst>
            <a:outerShdw blurRad="217359" dist="160712" dir="13200000">
              <a:srgbClr val="000000">
                <a:alpha val="20000"/>
              </a:srgbClr>
            </a:outerShdw>
          </a:effectLst>
        </p:spPr>
      </p:pic>
      <p:pic>
        <p:nvPicPr>
          <p:cNvPr id="29" name="Picture 22">
            <a:extLst>
              <a:ext uri="{FF2B5EF4-FFF2-40B4-BE49-F238E27FC236}">
                <a16:creationId xmlns:a16="http://schemas.microsoft.com/office/drawing/2014/main" id="{F9985C12-7597-DE43-53C9-08586C06820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90000"/>
          </a:blip>
          <a:stretch>
            <a:fillRect/>
          </a:stretch>
        </p:blipFill>
        <p:spPr>
          <a:xfrm rot="10800000">
            <a:off x="43942944" y="4787900"/>
            <a:ext cx="4178300" cy="4419600"/>
          </a:xfrm>
          <a:prstGeom prst="rect">
            <a:avLst/>
          </a:prstGeom>
          <a:effectLst>
            <a:outerShdw blurRad="217359" dist="160712" dir="13200000">
              <a:srgbClr val="000000">
                <a:alpha val="20000"/>
              </a:srgbClr>
            </a:outerShdw>
          </a:effectLst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328E1B99-0B37-777C-EAD1-5CB410A9CA5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0000"/>
          </a:blip>
          <a:stretch>
            <a:fillRect/>
          </a:stretch>
        </p:blipFill>
        <p:spPr>
          <a:xfrm>
            <a:off x="3200400" y="-8039100"/>
            <a:ext cx="2857500" cy="12700"/>
          </a:xfrm>
          <a:prstGeom prst="rect">
            <a:avLst/>
          </a:prstGeom>
        </p:spPr>
      </p:pic>
      <p:pic>
        <p:nvPicPr>
          <p:cNvPr id="31" name="Picture 17">
            <a:extLst>
              <a:ext uri="{FF2B5EF4-FFF2-40B4-BE49-F238E27FC236}">
                <a16:creationId xmlns:a16="http://schemas.microsoft.com/office/drawing/2014/main" id="{608CF647-DB56-EE95-62CB-A17DAF106D8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0000"/>
          </a:blip>
          <a:stretch>
            <a:fillRect/>
          </a:stretch>
        </p:blipFill>
        <p:spPr>
          <a:xfrm>
            <a:off x="8064500" y="-8051800"/>
            <a:ext cx="2857500" cy="12700"/>
          </a:xfrm>
          <a:prstGeom prst="rect">
            <a:avLst/>
          </a:prstGeom>
        </p:spPr>
      </p:pic>
      <p:pic>
        <p:nvPicPr>
          <p:cNvPr id="32" name="Picture 23">
            <a:extLst>
              <a:ext uri="{FF2B5EF4-FFF2-40B4-BE49-F238E27FC236}">
                <a16:creationId xmlns:a16="http://schemas.microsoft.com/office/drawing/2014/main" id="{186591C6-D9BA-ED59-ED22-BABD0C79F08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0000"/>
          </a:blip>
          <a:stretch>
            <a:fillRect/>
          </a:stretch>
        </p:blipFill>
        <p:spPr>
          <a:xfrm>
            <a:off x="12915900" y="-8051800"/>
            <a:ext cx="28575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45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5C28B-01D8-86D1-5959-722E27234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F809DC-A19E-43EB-FF0A-FA4DA09AE7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-144210" y="0"/>
            <a:ext cx="18288000" cy="10287000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1C3ED77-103D-A537-8940-702E514C06BA}"/>
              </a:ext>
            </a:extLst>
          </p:cNvPr>
          <p:cNvSpPr/>
          <p:nvPr/>
        </p:nvSpPr>
        <p:spPr>
          <a:xfrm>
            <a:off x="533400" y="2019300"/>
            <a:ext cx="17221200" cy="7620000"/>
          </a:xfrm>
          <a:prstGeom prst="roundRect">
            <a:avLst>
              <a:gd name="adj" fmla="val 8251"/>
            </a:avLst>
          </a:prstGeom>
          <a:solidFill>
            <a:schemeClr val="bg1"/>
          </a:solidFill>
          <a:ln>
            <a:noFill/>
          </a:ln>
          <a:effectLst>
            <a:outerShdw blurRad="635000" sx="103000" sy="103000" algn="ctr" rotWithShape="0">
              <a:schemeClr val="bg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4AF3AA4C-25D7-B7EF-C25D-0678A8A0F33E}"/>
              </a:ext>
            </a:extLst>
          </p:cNvPr>
          <p:cNvSpPr txBox="1"/>
          <p:nvPr/>
        </p:nvSpPr>
        <p:spPr>
          <a:xfrm>
            <a:off x="914400" y="579611"/>
            <a:ext cx="9366347" cy="119808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>
              <a:lnSpc>
                <a:spcPct val="102919"/>
              </a:lnSpc>
            </a:pPr>
            <a:r>
              <a:rPr lang="en-US" altLang="ko-KR" sz="8000" b="1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2</a:t>
            </a:r>
            <a:r>
              <a:rPr lang="en-US" altLang="ko-KR" sz="8000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 | Sales Management</a:t>
            </a:r>
            <a:endParaRPr lang="ko-KR" sz="8000" u="none" strike="noStrike" dirty="0">
              <a:solidFill>
                <a:schemeClr val="bg1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pic>
        <p:nvPicPr>
          <p:cNvPr id="5" name="그림 4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8110C90-6547-F40B-ED82-BFB4A7FB2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538" y="2343150"/>
            <a:ext cx="3220462" cy="697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DD23518-6E31-722F-7D24-473913AE1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9" y="2343150"/>
            <a:ext cx="3220462" cy="697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D3F1DE8-3E7D-FD50-CE02-3EC052309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43150"/>
            <a:ext cx="3220462" cy="697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B5C8B2-C42A-8CE3-E214-48A147D10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788" y="-26936700"/>
            <a:ext cx="3220462" cy="6972301"/>
          </a:xfrm>
          <a:prstGeom prst="rect">
            <a:avLst/>
          </a:prstGeom>
        </p:spPr>
      </p:pic>
      <p:pic>
        <p:nvPicPr>
          <p:cNvPr id="4" name="그림 3" descr="텍스트, 스크린샷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259FB7-0AC9-6639-55C8-9F98E71D8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906" y="10287000"/>
            <a:ext cx="3220462" cy="6972301"/>
          </a:xfrm>
          <a:prstGeom prst="rect">
            <a:avLst/>
          </a:prstGeom>
        </p:spPr>
      </p:pic>
      <p:pic>
        <p:nvPicPr>
          <p:cNvPr id="6" name="그림 5" descr="텍스트, 스크린샷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4B0730-B480-B811-8A17-C4CEAC9F4B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0" y="-32425134"/>
            <a:ext cx="3220462" cy="6972301"/>
          </a:xfrm>
          <a:prstGeom prst="rect">
            <a:avLst/>
          </a:prstGeom>
        </p:spPr>
      </p:pic>
      <p:pic>
        <p:nvPicPr>
          <p:cNvPr id="7" name="그림 6" descr="선반, 실내, 천장, 매장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5D7A370-811E-E3A7-4680-B2CDABAD7E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494" y="35242500"/>
            <a:ext cx="3220462" cy="6972301"/>
          </a:xfrm>
          <a:prstGeom prst="rect">
            <a:avLst/>
          </a:prstGeom>
        </p:spPr>
      </p:pic>
      <p:pic>
        <p:nvPicPr>
          <p:cNvPr id="8" name="그림 7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993FD0-0F8A-75A6-6D88-5504E2F359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9591121"/>
            <a:ext cx="3220462" cy="6972300"/>
          </a:xfrm>
          <a:prstGeom prst="rect">
            <a:avLst/>
          </a:prstGeom>
        </p:spPr>
      </p:pic>
      <p:pic>
        <p:nvPicPr>
          <p:cNvPr id="10" name="그림 9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26FE38-2F49-1EDC-2D08-50D36BCE3F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538" y="16040100"/>
            <a:ext cx="3220462" cy="6972300"/>
          </a:xfrm>
          <a:prstGeom prst="rect">
            <a:avLst/>
          </a:prstGeom>
        </p:spPr>
      </p:pic>
      <p:pic>
        <p:nvPicPr>
          <p:cNvPr id="12" name="그림 11" descr="텍스트, 스크린샷, 소프트웨어, 운영 체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3C2AB8-E213-62A9-6AE3-96C3D5DF1B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9" y="34521321"/>
            <a:ext cx="3220462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7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45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C26EA-E35B-3B82-9AAF-365AFE0C4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849F49-32E2-911A-B12C-26C899EC08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-144210" y="0"/>
            <a:ext cx="18288000" cy="10287000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354317-7B25-6FCA-2870-0DA06F2EF83C}"/>
              </a:ext>
            </a:extLst>
          </p:cNvPr>
          <p:cNvSpPr/>
          <p:nvPr/>
        </p:nvSpPr>
        <p:spPr>
          <a:xfrm>
            <a:off x="533400" y="2019300"/>
            <a:ext cx="17221200" cy="7620000"/>
          </a:xfrm>
          <a:prstGeom prst="roundRect">
            <a:avLst>
              <a:gd name="adj" fmla="val 8251"/>
            </a:avLst>
          </a:prstGeom>
          <a:solidFill>
            <a:schemeClr val="bg1"/>
          </a:solidFill>
          <a:ln>
            <a:noFill/>
          </a:ln>
          <a:effectLst>
            <a:outerShdw blurRad="635000" sx="103000" sy="103000" algn="ctr" rotWithShape="0">
              <a:schemeClr val="bg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C00E1139-319B-F303-C05A-014D511883F1}"/>
              </a:ext>
            </a:extLst>
          </p:cNvPr>
          <p:cNvSpPr txBox="1"/>
          <p:nvPr/>
        </p:nvSpPr>
        <p:spPr>
          <a:xfrm>
            <a:off x="914400" y="579611"/>
            <a:ext cx="11047255" cy="119808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>
              <a:lnSpc>
                <a:spcPct val="102919"/>
              </a:lnSpc>
            </a:pPr>
            <a:r>
              <a:rPr lang="en-US" altLang="ko-KR" sz="8000" b="1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3</a:t>
            </a:r>
            <a:r>
              <a:rPr lang="en-US" altLang="ko-KR" sz="8000" dirty="0">
                <a:solidFill>
                  <a:schemeClr val="bg1"/>
                </a:solidFill>
                <a:latin typeface="Freesentation 2 ExtraLight" pitchFamily="2" charset="-127"/>
                <a:ea typeface="Freesentation 2 ExtraLight" pitchFamily="2" charset="-127"/>
              </a:rPr>
              <a:t> | Inventory Management</a:t>
            </a:r>
            <a:endParaRPr lang="ko-KR" sz="8000" u="none" strike="noStrike" dirty="0">
              <a:solidFill>
                <a:schemeClr val="bg1"/>
              </a:solidFill>
              <a:latin typeface="Freesentation 2 ExtraLight" pitchFamily="2" charset="-127"/>
              <a:ea typeface="Freesentation 2 ExtraLight" pitchFamily="2" charset="-127"/>
            </a:endParaRPr>
          </a:p>
        </p:txBody>
      </p:sp>
      <p:pic>
        <p:nvPicPr>
          <p:cNvPr id="4" name="그림 3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1CE01B-CF4F-C159-FC07-117DD2EDD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57307"/>
            <a:ext cx="3220462" cy="697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C9D4E7-7226-71B2-BF12-0B42AE7C0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538" y="2357307"/>
            <a:ext cx="3220462" cy="697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소프트웨어, 운영 체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A95ABA-C25A-C0FE-306E-41EFAD716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9" y="2357307"/>
            <a:ext cx="3220462" cy="697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691E0D-AFBF-F864-6192-E0968C0E4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25579" y="2343150"/>
            <a:ext cx="3220462" cy="6972300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008A276-E21F-417F-AE48-FF3A745F65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84374" y="2343150"/>
            <a:ext cx="3220462" cy="697230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A69A9B-745E-8349-F298-832A47FC9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56307" y="2343150"/>
            <a:ext cx="3220462" cy="6972300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6813D40A-AF95-4E1C-C578-ADB8929A1EA3}"/>
              </a:ext>
            </a:extLst>
          </p:cNvPr>
          <p:cNvSpPr/>
          <p:nvPr/>
        </p:nvSpPr>
        <p:spPr>
          <a:xfrm>
            <a:off x="7868412" y="12271917"/>
            <a:ext cx="4559296" cy="2645699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F5E4824-E015-03DF-DB2B-F7024D83B740}"/>
              </a:ext>
            </a:extLst>
          </p:cNvPr>
          <p:cNvSpPr/>
          <p:nvPr/>
        </p:nvSpPr>
        <p:spPr>
          <a:xfrm>
            <a:off x="2971800" y="12271918"/>
            <a:ext cx="4219851" cy="264569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393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0">
            <a:off x="10972800" y="-2349500"/>
            <a:ext cx="10160000" cy="10160000"/>
          </a:xfrm>
          <a:prstGeom prst="rect">
            <a:avLst/>
          </a:prstGeom>
          <a:effectLst>
            <a:outerShdw blurRad="385334" dist="156270" dir="2700000">
              <a:srgbClr val="000000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6210300"/>
            <a:ext cx="4076700" cy="4076700"/>
          </a:xfrm>
          <a:prstGeom prst="rect">
            <a:avLst/>
          </a:prstGeom>
          <a:effectLst>
            <a:outerShdw blurRad="61967" dist="94000" dir="2700000">
              <a:srgbClr val="000000">
                <a:alpha val="20000"/>
              </a:srgbClr>
            </a:outerShdw>
          </a:effec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B295A4C1-2AD7-2E02-8F1A-0819CEA16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285" y="2452405"/>
            <a:ext cx="6711401" cy="671140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  <a:effectLst>
            <a:outerShdw blurRad="196924" dist="97750" dir="111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584200"/>
            <a:ext cx="558800" cy="469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248493" y="676397"/>
            <a:ext cx="2010807" cy="349006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r">
              <a:lnSpc>
                <a:spcPct val="125329"/>
              </a:lnSpc>
            </a:pPr>
            <a:r>
              <a:rPr lang="en-US" sz="2000" b="1" u="none" strike="noStrike" dirty="0">
                <a:solidFill>
                  <a:srgbClr val="FFFFFF"/>
                </a:solidFill>
                <a:latin typeface="Freesentation 6 SemiBold" pitchFamily="2" charset="-127"/>
                <a:ea typeface="Freesentation 6 SemiBold" pitchFamily="2" charset="-127"/>
              </a:rPr>
              <a:t>Qualcomm AI Hub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1800" y="1749674"/>
            <a:ext cx="10374635" cy="2469650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lvl="0" algn="l">
              <a:lnSpc>
                <a:spcPct val="101259"/>
              </a:lnSpc>
            </a:pPr>
            <a:r>
              <a:rPr lang="en-US" sz="8200" b="1" u="none" strike="noStrike" dirty="0">
                <a:solidFill>
                  <a:srgbClr val="8645FF"/>
                </a:solidFill>
                <a:latin typeface="Freesentation 9 Black" pitchFamily="2" charset="-127"/>
                <a:ea typeface="Freesentation 9 Black" pitchFamily="2" charset="-127"/>
              </a:rPr>
              <a:t>Now using,</a:t>
            </a:r>
          </a:p>
          <a:p>
            <a:pPr lvl="0" algn="l">
              <a:lnSpc>
                <a:spcPct val="101259"/>
              </a:lnSpc>
            </a:pPr>
            <a:r>
              <a:rPr lang="en-US" altLang="ko-KR" sz="8200" b="1" u="none" strike="noStrike" dirty="0">
                <a:solidFill>
                  <a:srgbClr val="5908F3"/>
                </a:solidFill>
                <a:latin typeface="Freesentation 9 Black" pitchFamily="2" charset="-127"/>
                <a:ea typeface="Freesentation 9 Black" pitchFamily="2" charset="-127"/>
              </a:rPr>
              <a:t>QUALCOMM</a:t>
            </a:r>
            <a:r>
              <a:rPr lang="ko-KR" altLang="en-US" sz="8200" b="1" u="none" strike="noStrike" dirty="0">
                <a:solidFill>
                  <a:srgbClr val="5908F3"/>
                </a:solidFill>
                <a:latin typeface="Freesentation 9 Black" pitchFamily="2" charset="-127"/>
                <a:ea typeface="Freesentation 9 Black" pitchFamily="2" charset="-127"/>
              </a:rPr>
              <a:t> </a:t>
            </a:r>
            <a:r>
              <a:rPr lang="en-US" altLang="ko-KR" sz="8200" b="1" u="none" strike="noStrike" dirty="0">
                <a:solidFill>
                  <a:srgbClr val="5908F3"/>
                </a:solidFill>
                <a:latin typeface="Freesentation 9 Black" pitchFamily="2" charset="-127"/>
                <a:ea typeface="Freesentation 9 Black" pitchFamily="2" charset="-127"/>
              </a:rPr>
              <a:t>AI Model</a:t>
            </a:r>
            <a:endParaRPr lang="ko-KR" sz="8200" b="1" u="none" strike="noStrike" dirty="0">
              <a:solidFill>
                <a:srgbClr val="5908F3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71800" y="8220658"/>
            <a:ext cx="7176260" cy="1107996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r>
              <a:rPr lang="en-US" sz="3600" u="none" strike="noStrike" dirty="0">
                <a:solidFill>
                  <a:srgbClr val="5908F3"/>
                </a:solidFill>
                <a:latin typeface="Freesentation 2 ExtraLight" pitchFamily="2" charset="-127"/>
              </a:rPr>
              <a:t>Yolo Nas Quantized</a:t>
            </a:r>
          </a:p>
          <a:p>
            <a:r>
              <a:rPr lang="en-US" sz="3600" u="none" strike="noStrike" dirty="0">
                <a:solidFill>
                  <a:srgbClr val="5908F3"/>
                </a:solidFill>
                <a:latin typeface="Freesentation 2 ExtraLight" pitchFamily="2" charset="-127"/>
              </a:rPr>
              <a:t>Lightweight Face Detection Quantized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5600" y="8915400"/>
            <a:ext cx="1092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778EFB"/>
                </a:solidFill>
                <a:latin typeface="Anek Tamil Condensed Light"/>
              </a:rPr>
              <a:t>Store</a:t>
            </a:r>
          </a:p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778EFB"/>
                </a:solidFill>
                <a:latin typeface="Anek Tamil Condensed Light"/>
              </a:rPr>
              <a:t>Shield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CBB4C77-9C2D-C962-9AC3-5B1DE84E98B5}"/>
              </a:ext>
            </a:extLst>
          </p:cNvPr>
          <p:cNvSpPr/>
          <p:nvPr/>
        </p:nvSpPr>
        <p:spPr>
          <a:xfrm>
            <a:off x="7868412" y="4485255"/>
            <a:ext cx="4559296" cy="264569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CFC0F10-AA1B-D5C8-FAEB-5FA8E4A87B55}"/>
              </a:ext>
            </a:extLst>
          </p:cNvPr>
          <p:cNvSpPr/>
          <p:nvPr/>
        </p:nvSpPr>
        <p:spPr>
          <a:xfrm>
            <a:off x="2971800" y="4485256"/>
            <a:ext cx="4219851" cy="2645698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48D292-59EA-B84F-C418-BAECA88B98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00" y="28079700"/>
            <a:ext cx="3220462" cy="6972300"/>
          </a:xfrm>
          <a:prstGeom prst="rect">
            <a:avLst/>
          </a:prstGeom>
        </p:spPr>
      </p:pic>
      <p:pic>
        <p:nvPicPr>
          <p:cNvPr id="7" name="그림 6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2F205B-697D-245D-061A-667BA0197A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64800" y="2984499"/>
            <a:ext cx="3220462" cy="6972300"/>
          </a:xfrm>
          <a:prstGeom prst="rect">
            <a:avLst/>
          </a:prstGeom>
        </p:spPr>
      </p:pic>
      <p:pic>
        <p:nvPicPr>
          <p:cNvPr id="11" name="그림 10" descr="텍스트, 스크린샷, 소프트웨어, 운영 체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4DC1A9-EA41-BA07-6017-1F6ECEC7B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9" y="-30746700"/>
            <a:ext cx="3220462" cy="69723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E71CF170-B3D2-DB28-9D0E-D8C32877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0">
            <a:off x="-15042918" y="-12833117"/>
            <a:ext cx="12172626" cy="12172626"/>
          </a:xfrm>
          <a:prstGeom prst="rect">
            <a:avLst/>
          </a:prstGeom>
          <a:effectLst>
            <a:outerShdw blurRad="385334" dist="156270" dir="2700000">
              <a:srgbClr val="000000">
                <a:alpha val="14000"/>
              </a:srgbClr>
            </a:outerShdw>
          </a:effec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3E9C767-B813-CFEB-5028-C2C6A25E8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4170" y="18478500"/>
            <a:ext cx="4076700" cy="4076700"/>
          </a:xfrm>
          <a:prstGeom prst="rect">
            <a:avLst/>
          </a:prstGeom>
          <a:effectLst>
            <a:outerShdw blurRad="61967" dist="94000" dir="2700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3545</TotalTime>
  <Words>539</Words>
  <Application>Microsoft Macintosh PowerPoint</Application>
  <PresentationFormat>사용자 지정</PresentationFormat>
  <Paragraphs>138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3" baseType="lpstr">
      <vt:lpstr>Gmarket Sans Light</vt:lpstr>
      <vt:lpstr>Pretendard ExtraBold</vt:lpstr>
      <vt:lpstr>Freesentation 5 Medium</vt:lpstr>
      <vt:lpstr>Pretendard Medium</vt:lpstr>
      <vt:lpstr>Freesentation 6 SemiBold</vt:lpstr>
      <vt:lpstr>Freesentation 2 ExtraLight</vt:lpstr>
      <vt:lpstr>Arial</vt:lpstr>
      <vt:lpstr>Calibri</vt:lpstr>
      <vt:lpstr>Freesentation 7 Bold</vt:lpstr>
      <vt:lpstr>Freesentation 8 ExtraBold</vt:lpstr>
      <vt:lpstr>Freesentation 3 Light</vt:lpstr>
      <vt:lpstr>맑은 고딕</vt:lpstr>
      <vt:lpstr>Freesentation 4 Regular</vt:lpstr>
      <vt:lpstr>Anek Tamil Condensed Light</vt:lpstr>
      <vt:lpstr>Poppins SemiBold</vt:lpstr>
      <vt:lpstr>Freesentation 9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최은서</cp:lastModifiedBy>
  <cp:revision>147</cp:revision>
  <dcterms:created xsi:type="dcterms:W3CDTF">2006-08-16T00:00:00Z</dcterms:created>
  <dcterms:modified xsi:type="dcterms:W3CDTF">2025-04-24T07:43:32Z</dcterms:modified>
</cp:coreProperties>
</file>